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27" r:id="rId3"/>
    <p:sldId id="273" r:id="rId4"/>
    <p:sldId id="274" r:id="rId5"/>
    <p:sldId id="281" r:id="rId6"/>
    <p:sldId id="280" r:id="rId7"/>
    <p:sldId id="282" r:id="rId8"/>
    <p:sldId id="304" r:id="rId9"/>
    <p:sldId id="279" r:id="rId10"/>
    <p:sldId id="330" r:id="rId11"/>
    <p:sldId id="303" r:id="rId12"/>
    <p:sldId id="317" r:id="rId13"/>
    <p:sldId id="285" r:id="rId14"/>
    <p:sldId id="284" r:id="rId15"/>
    <p:sldId id="287" r:id="rId16"/>
    <p:sldId id="302" r:id="rId17"/>
    <p:sldId id="288" r:id="rId18"/>
    <p:sldId id="298" r:id="rId19"/>
    <p:sldId id="331" r:id="rId20"/>
    <p:sldId id="300" r:id="rId21"/>
    <p:sldId id="301" r:id="rId22"/>
    <p:sldId id="307" r:id="rId23"/>
    <p:sldId id="308" r:id="rId24"/>
    <p:sldId id="293" r:id="rId25"/>
    <p:sldId id="294" r:id="rId26"/>
    <p:sldId id="332" r:id="rId27"/>
    <p:sldId id="295" r:id="rId28"/>
    <p:sldId id="297" r:id="rId29"/>
    <p:sldId id="296" r:id="rId30"/>
    <p:sldId id="309" r:id="rId31"/>
    <p:sldId id="310" r:id="rId32"/>
    <p:sldId id="311" r:id="rId33"/>
    <p:sldId id="312" r:id="rId34"/>
    <p:sldId id="313" r:id="rId35"/>
    <p:sldId id="314" r:id="rId36"/>
    <p:sldId id="315" r:id="rId37"/>
    <p:sldId id="316" r:id="rId38"/>
    <p:sldId id="318" r:id="rId39"/>
    <p:sldId id="322" r:id="rId40"/>
    <p:sldId id="319" r:id="rId41"/>
    <p:sldId id="323" r:id="rId42"/>
    <p:sldId id="329" r:id="rId43"/>
    <p:sldId id="326" r:id="rId44"/>
    <p:sldId id="32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MINH AN" initials="NMA" lastIdx="2" clrIdx="0">
    <p:extLst>
      <p:ext uri="{19B8F6BF-5375-455C-9EA6-DF929625EA0E}">
        <p15:presenceInfo xmlns:p15="http://schemas.microsoft.com/office/powerpoint/2012/main" userId="S::20120029@student.hcmus.edu.vn::02e2620d-eb15-44b4-9ed0-4adaa36632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4" d="100"/>
          <a:sy n="84" d="100"/>
        </p:scale>
        <p:origin x="7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7DFD8-FB30-4B4D-A3A2-9ECB402DD230}" type="datetimeFigureOut">
              <a:rPr lang="en-SG" smtClean="0"/>
              <a:t>14/6/2021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F69C6-640A-4628-9CD9-D3C2D62DDC86}" type="slidenum">
              <a:rPr lang="en-SG" smtClean="0"/>
              <a:t>‹#›</a:t>
            </a:fld>
            <a:endParaRPr lang="en-SG"/>
          </a:p>
        </p:txBody>
      </p:sp>
    </p:spTree>
    <p:extLst>
      <p:ext uri="{BB962C8B-B14F-4D97-AF65-F5344CB8AC3E}">
        <p14:creationId xmlns:p14="http://schemas.microsoft.com/office/powerpoint/2010/main" val="418877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E5DA-ECE1-4CE4-9160-B689CF2290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57C4AF3E-C277-4C91-96BB-FA7514E4AC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AC96D40-CB55-40B2-A7A3-7B6A36F52615}"/>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70740E3D-187F-464E-B5DD-5C4FE2C0C4C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8EF6215-2BB3-4F08-AAD3-AA6B7E421AC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76365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624E-B042-4133-BCC5-33A01AA3F8C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B2ABFEA-14C4-4484-A5EA-404D92BBB9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9E620E6-2B36-4247-B857-3E5ED2CF430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C459E2F0-FAEA-4717-AE48-CFDA012A71D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0F1D626-C826-41A9-B3C6-C88EA3661A0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703021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D8701A-355F-4B7F-B63F-D7FB4D4EA9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80F4ABC-5A96-4B3B-9AC0-48490EEBCB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6D7AC06-1F62-48CC-984D-FF9C792277B0}"/>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12771C2E-203E-4414-8043-C6BF505AB2D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9CDA51A-9C34-4C56-9B5B-A72F602A7C08}"/>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3806672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081B-78C1-40D8-A73F-A73D3E2B7BF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F674BF6-0917-4AF3-93FF-0CBA4B24D9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4F4E040-6FDF-409E-BBB8-492438472BE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504FAFF2-6FD2-42A2-8681-0AB6E628ACE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60DFA3E-BBE1-4AF7-9406-803A10D6FDDB}"/>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4126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F2F5-98F0-4906-8AA7-92C6FF9ABB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7B8EE09A-7319-4FA1-88CB-CEFD7FF77C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993E53-3B7F-4372-949B-D65E7EAA4C65}"/>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35244FDD-FD3A-4A74-AF2D-2941CD6F95B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50F54B7-C03A-4212-B235-CE7D4907443B}"/>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214885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B9B5E-E014-4336-BA47-251A6A0852A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934316-8959-4953-81FB-5FF3E41387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786ABEC5-C534-46D8-89B0-4D6D58146B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7E998EA3-B45B-45DD-93FC-54C4D3D80931}"/>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7BB59238-4028-4CBD-B56F-82AF3B94C2C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F536617-C1EA-4544-92A9-5BBB9533B5D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400019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9DE2-48AF-4B48-A825-61246970165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B393A29-1B8C-4B50-9426-6E302AFF08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71C019-3A1F-4EED-83EE-92F6835FEC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6487339-9FD7-4E9F-96A3-8D02B475E9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34998D-66E7-4F0D-B39C-328D91C340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4733E9E4-DB7D-4BD9-8736-8B390797A31B}"/>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8" name="Footer Placeholder 7">
            <a:extLst>
              <a:ext uri="{FF2B5EF4-FFF2-40B4-BE49-F238E27FC236}">
                <a16:creationId xmlns:a16="http://schemas.microsoft.com/office/drawing/2014/main" id="{4719FDCA-EA39-4C38-B16F-86738B69498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EFC4FDC-67FE-4DAE-9193-3EEFE38BCB19}"/>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459769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933-362B-4D01-ACD4-87ED807F8DA5}"/>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6034DD9-4DE8-43F7-97DA-458128A43722}"/>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4" name="Footer Placeholder 3">
            <a:extLst>
              <a:ext uri="{FF2B5EF4-FFF2-40B4-BE49-F238E27FC236}">
                <a16:creationId xmlns:a16="http://schemas.microsoft.com/office/drawing/2014/main" id="{E36E386F-6A6D-410E-9945-1134AF96214D}"/>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35DEC02-D117-40E3-9C1D-77A103071E3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2884695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79762-427E-4E79-8672-05C5188D7EE8}"/>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3" name="Footer Placeholder 2">
            <a:extLst>
              <a:ext uri="{FF2B5EF4-FFF2-40B4-BE49-F238E27FC236}">
                <a16:creationId xmlns:a16="http://schemas.microsoft.com/office/drawing/2014/main" id="{77489F44-5242-446E-90EF-68F864FF2DBC}"/>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3F86FD5B-F06F-40EE-84F9-F76EF138B075}"/>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55579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71DD-7E5A-4D7E-9BCB-A9A9FE408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AF2B8337-2880-47A9-A3A7-9A81B0CE4F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61EFC527-0CA2-4809-BCF6-89593C87B3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55913-3235-4B91-A651-E31A9475DC1E}"/>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2E1BF4EB-B4B5-48AD-A6D6-9612D3ABA26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26D1060-7A41-4374-8B34-A652C3E87880}"/>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419773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1F02-5E68-4EAF-B302-BA786A92E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E844A7C-7A74-4EA3-A66A-02293E257B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33C9DF8E-4FA6-4FF2-B2F4-EC0AD46A9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36615-D017-4268-AF60-104C2C272C69}"/>
              </a:ext>
            </a:extLst>
          </p:cNvPr>
          <p:cNvSpPr>
            <a:spLocks noGrp="1"/>
          </p:cNvSpPr>
          <p:nvPr>
            <p:ph type="dt" sz="half" idx="10"/>
          </p:nvPr>
        </p:nvSpPr>
        <p:spPr/>
        <p:txBody>
          <a:bodyPr/>
          <a:lstStyle/>
          <a:p>
            <a:fld id="{D80CA864-4835-42B2-A5E9-339B2BED13AE}" type="datetimeFigureOut">
              <a:rPr lang="en-SG" smtClean="0"/>
              <a:t>14/6/2021</a:t>
            </a:fld>
            <a:endParaRPr lang="en-SG"/>
          </a:p>
        </p:txBody>
      </p:sp>
      <p:sp>
        <p:nvSpPr>
          <p:cNvPr id="6" name="Footer Placeholder 5">
            <a:extLst>
              <a:ext uri="{FF2B5EF4-FFF2-40B4-BE49-F238E27FC236}">
                <a16:creationId xmlns:a16="http://schemas.microsoft.com/office/drawing/2014/main" id="{3744AACE-D6AD-4B3C-9DC2-F44CE36E55B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986DECB-08F6-4282-BD89-21147F358172}"/>
              </a:ext>
            </a:extLst>
          </p:cNvPr>
          <p:cNvSpPr>
            <a:spLocks noGrp="1"/>
          </p:cNvSpPr>
          <p:nvPr>
            <p:ph type="sldNum" sz="quarter" idx="12"/>
          </p:nvPr>
        </p:nvSpPr>
        <p:spPr/>
        <p:txBody>
          <a:bodyPr/>
          <a:lstStyle/>
          <a:p>
            <a:fld id="{95D90E07-41C7-4BFC-8AC5-B6A384FC5154}" type="slidenum">
              <a:rPr lang="en-SG" smtClean="0"/>
              <a:t>‹#›</a:t>
            </a:fld>
            <a:endParaRPr lang="en-SG"/>
          </a:p>
        </p:txBody>
      </p:sp>
    </p:spTree>
    <p:extLst>
      <p:ext uri="{BB962C8B-B14F-4D97-AF65-F5344CB8AC3E}">
        <p14:creationId xmlns:p14="http://schemas.microsoft.com/office/powerpoint/2010/main" val="1586960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A3251B-6F0F-4713-A638-492B42E2C3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35D8509-6271-4C98-A102-CA05CA3B07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0616B4B-1E59-4A50-9C96-262DE8A134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0CA864-4835-42B2-A5E9-339B2BED13AE}" type="datetimeFigureOut">
              <a:rPr lang="en-SG" smtClean="0"/>
              <a:t>14/6/2021</a:t>
            </a:fld>
            <a:endParaRPr lang="en-SG"/>
          </a:p>
        </p:txBody>
      </p:sp>
      <p:sp>
        <p:nvSpPr>
          <p:cNvPr id="5" name="Footer Placeholder 4">
            <a:extLst>
              <a:ext uri="{FF2B5EF4-FFF2-40B4-BE49-F238E27FC236}">
                <a16:creationId xmlns:a16="http://schemas.microsoft.com/office/drawing/2014/main" id="{FA1F27A4-1389-4330-9150-A2B73905C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2EE2933-9CB8-4F1F-BAC1-2A89A87DFC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90E07-41C7-4BFC-8AC5-B6A384FC5154}" type="slidenum">
              <a:rPr lang="en-SG" smtClean="0"/>
              <a:t>‹#›</a:t>
            </a:fld>
            <a:endParaRPr lang="en-SG"/>
          </a:p>
        </p:txBody>
      </p:sp>
    </p:spTree>
    <p:extLst>
      <p:ext uri="{BB962C8B-B14F-4D97-AF65-F5344CB8AC3E}">
        <p14:creationId xmlns:p14="http://schemas.microsoft.com/office/powerpoint/2010/main" val="3756768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image" Target="../media/image2.jpg"/></Relationships>
</file>

<file path=ppt/slides/_rels/slide43.xml.rels><?xml version="1.0" encoding="UTF-8" standalone="yes"?>
<Relationships xmlns="http://schemas.openxmlformats.org/package/2006/relationships"><Relationship Id="rId8" Type="http://schemas.openxmlformats.org/officeDocument/2006/relationships/hyperlink" Target="https://gist.github.com/toanmadrid/07aac3102973dd4d6c5cd2ea27c6dd15" TargetMode="External"/><Relationship Id="rId3" Type="http://schemas.openxmlformats.org/officeDocument/2006/relationships/hyperlink" Target="https://www.cplusplus.com/" TargetMode="External"/><Relationship Id="rId7" Type="http://schemas.openxmlformats.org/officeDocument/2006/relationships/hyperlink" Target="https://daynhauhoc.com/"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geeksforgeeks.org/" TargetMode="External"/><Relationship Id="rId11" Type="http://schemas.openxmlformats.org/officeDocument/2006/relationships/hyperlink" Target="http://tinyurl.com/Team15KTLT" TargetMode="External"/><Relationship Id="rId5" Type="http://schemas.openxmlformats.org/officeDocument/2006/relationships/hyperlink" Target="https://stackoverflow.com/" TargetMode="External"/><Relationship Id="rId10" Type="http://schemas.openxmlformats.org/officeDocument/2006/relationships/hyperlink" Target="https://www.asciiart.eu/mythology/ghosts" TargetMode="External"/><Relationship Id="rId4" Type="http://schemas.openxmlformats.org/officeDocument/2006/relationships/hyperlink" Target="https://en.cppreference.com/w/" TargetMode="External"/><Relationship Id="rId9" Type="http://schemas.openxmlformats.org/officeDocument/2006/relationships/hyperlink" Target="https://www.asciiart.eu/religion/buddhism"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33000A-6EA7-44FF-9C5D-E73D3331EA35}"/>
              </a:ext>
            </a:extLst>
          </p:cNvPr>
          <p:cNvSpPr/>
          <p:nvPr/>
        </p:nvSpPr>
        <p:spPr>
          <a:xfrm>
            <a:off x="3340360" y="2948473"/>
            <a:ext cx="8304244" cy="334460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solidFill>
                <a:schemeClr val="tx1"/>
              </a:solidFill>
            </a:endParaRPr>
          </a:p>
          <a:p>
            <a:pPr algn="ctr"/>
            <a:r>
              <a:rPr lang="en-US" sz="4400" b="1">
                <a:solidFill>
                  <a:schemeClr val="tx1"/>
                </a:solidFill>
                <a:latin typeface="UTM Avo" panose="02040603050506020204" pitchFamily="18" charset="0"/>
              </a:rPr>
              <a:t>ĐỒ ÁN BĂNG QUA ĐƯỜNG</a:t>
            </a:r>
            <a:endParaRPr lang="en-US" sz="2800" b="1">
              <a:solidFill>
                <a:schemeClr val="tx1"/>
              </a:solidFill>
              <a:latin typeface="UTM Avo" panose="02040603050506020204" pitchFamily="18" charset="0"/>
            </a:endParaRPr>
          </a:p>
          <a:p>
            <a:pPr algn="ctr"/>
            <a:r>
              <a:rPr lang="en-US" sz="4400" b="1">
                <a:solidFill>
                  <a:schemeClr val="tx1"/>
                </a:solidFill>
                <a:latin typeface="UTM Avo" panose="02040603050506020204" pitchFamily="18" charset="0"/>
              </a:rPr>
              <a:t>CROSSY-ROAD – NHÓM 15</a:t>
            </a:r>
          </a:p>
          <a:p>
            <a:endParaRPr lang="en-US" sz="2400">
              <a:solidFill>
                <a:schemeClr val="tx1"/>
              </a:solidFill>
            </a:endParaRPr>
          </a:p>
          <a:p>
            <a:pPr>
              <a:lnSpc>
                <a:spcPct val="114000"/>
              </a:lnSpc>
            </a:pPr>
            <a:r>
              <a:rPr lang="en-US" sz="2400">
                <a:solidFill>
                  <a:schemeClr val="tx1"/>
                </a:solidFill>
                <a:latin typeface="UTM Avo" panose="02040603050506020204" pitchFamily="18" charset="0"/>
              </a:rPr>
              <a:t>KỸ THUẬT LẬP TRÌNH</a:t>
            </a:r>
          </a:p>
          <a:p>
            <a:pPr>
              <a:lnSpc>
                <a:spcPct val="114000"/>
              </a:lnSpc>
            </a:pPr>
            <a:r>
              <a:rPr lang="en-US" sz="2400">
                <a:solidFill>
                  <a:schemeClr val="tx1"/>
                </a:solidFill>
                <a:latin typeface="UTM Avo" panose="02040603050506020204" pitchFamily="18" charset="0"/>
              </a:rPr>
              <a:t>GVHD: Thầy Trương Toàn Thịnh</a:t>
            </a:r>
          </a:p>
          <a:p>
            <a:pPr algn="ctr"/>
            <a:endParaRPr lang="en-SG" sz="3600">
              <a:solidFill>
                <a:schemeClr val="tx1"/>
              </a:solidFill>
            </a:endParaRPr>
          </a:p>
        </p:txBody>
      </p:sp>
    </p:spTree>
    <p:extLst>
      <p:ext uri="{BB962C8B-B14F-4D97-AF65-F5344CB8AC3E}">
        <p14:creationId xmlns:p14="http://schemas.microsoft.com/office/powerpoint/2010/main" val="261015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arn(inVertical)">
                                      <p:cBhvr>
                                        <p:cTn id="7" dur="500"/>
                                        <p:tgtEl>
                                          <p:spTgt spid="4">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arn(inVertical)">
                                      <p:cBhvr>
                                        <p:cTn id="10" dur="500"/>
                                        <p:tgtEl>
                                          <p:spTgt spid="4">
                                            <p:txEl>
                                              <p:pRg st="2" end="2"/>
                                            </p:txEl>
                                          </p:spTgt>
                                        </p:tgtEl>
                                      </p:cBhvr>
                                    </p:animEffect>
                                  </p:childTnLst>
                                </p:cTn>
                              </p:par>
                              <p:par>
                                <p:cTn id="11" presetID="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 calcmode="lin" valueType="num">
                                      <p:cBhvr additive="base">
                                        <p:cTn id="1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E0FB2A8-05C0-4833-8FDA-5219FC6C74A8}"/>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graphicFrame>
        <p:nvGraphicFramePr>
          <p:cNvPr id="15" name="Table 4">
            <a:extLst>
              <a:ext uri="{FF2B5EF4-FFF2-40B4-BE49-F238E27FC236}">
                <a16:creationId xmlns:a16="http://schemas.microsoft.com/office/drawing/2014/main" id="{FB802160-7B71-4728-BBFC-A29EF8F73F18}"/>
              </a:ext>
            </a:extLst>
          </p:cNvPr>
          <p:cNvGraphicFramePr/>
          <p:nvPr>
            <p:extLst>
              <p:ext uri="{D42A27DB-BD31-4B8C-83A1-F6EECF244321}">
                <p14:modId xmlns:p14="http://schemas.microsoft.com/office/powerpoint/2010/main" val="770354589"/>
              </p:ext>
            </p:extLst>
          </p:nvPr>
        </p:nvGraphicFramePr>
        <p:xfrm>
          <a:off x="1044444" y="1943988"/>
          <a:ext cx="3061607" cy="2346960"/>
        </p:xfrm>
        <a:graphic>
          <a:graphicData uri="http://schemas.openxmlformats.org/drawingml/2006/table">
            <a:tbl>
              <a:tblPr/>
              <a:tblGrid>
                <a:gridCol w="957566">
                  <a:extLst>
                    <a:ext uri="{9D8B030D-6E8A-4147-A177-3AD203B41FA5}">
                      <a16:colId xmlns:a16="http://schemas.microsoft.com/office/drawing/2014/main" val="20000"/>
                    </a:ext>
                  </a:extLst>
                </a:gridCol>
                <a:gridCol w="2104041">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struct</a:t>
                      </a:r>
                      <a:r>
                        <a:rPr lang="en-SG" sz="1600">
                          <a:solidFill>
                            <a:srgbClr val="000000"/>
                          </a:solidFill>
                          <a:latin typeface="Consolas" panose="020B0609020204030204" pitchFamily="49" charset="0"/>
                        </a:rPr>
                        <a:t> </a:t>
                      </a:r>
                      <a:r>
                        <a:rPr lang="en-SG" sz="1600">
                          <a:solidFill>
                            <a:srgbClr val="2B91AF"/>
                          </a:solidFill>
                          <a:latin typeface="Consolas" panose="020B0609020204030204" pitchFamily="49" charset="0"/>
                        </a:rPr>
                        <a:t>CAR</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int</a:t>
                      </a:r>
                      <a:r>
                        <a:rPr lang="en-SG" sz="1600">
                          <a:solidFill>
                            <a:srgbClr val="000000"/>
                          </a:solidFill>
                          <a:latin typeface="Consolas" panose="020B0609020204030204" pitchFamily="49" charset="0"/>
                        </a:rPr>
                        <a:t> direction;</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length;</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r>
                        <a:rPr lang="en-SG" sz="1600">
                          <a:solidFill>
                            <a:srgbClr val="2B91AF"/>
                          </a:solidFill>
                          <a:latin typeface="Consolas" panose="020B0609020204030204" pitchFamily="49" charset="0"/>
                        </a:rPr>
                        <a:t>CAR</a:t>
                      </a:r>
                      <a:r>
                        <a:rPr lang="en-SG" sz="1600">
                          <a:solidFill>
                            <a:srgbClr val="000000"/>
                          </a:solidFill>
                          <a:latin typeface="Consolas" panose="020B0609020204030204" pitchFamily="49" charset="0"/>
                        </a:rPr>
                        <a:t>* carInfo;</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carArray;</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17" name="TextBox 16">
            <a:extLst>
              <a:ext uri="{FF2B5EF4-FFF2-40B4-BE49-F238E27FC236}">
                <a16:creationId xmlns:a16="http://schemas.microsoft.com/office/drawing/2014/main" id="{B0144AB9-83EE-4369-84CE-1B480DB81C70}"/>
              </a:ext>
            </a:extLst>
          </p:cNvPr>
          <p:cNvSpPr txBox="1"/>
          <p:nvPr/>
        </p:nvSpPr>
        <p:spPr>
          <a:xfrm>
            <a:off x="5545103" y="2013479"/>
            <a:ext cx="4753948" cy="220797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Arial" panose="020B0604020202020204" pitchFamily="34" charset="0"/>
              </a:rPr>
              <a:t>Khởi tạo cấu trúc CAR gồm 2 thông tin </a:t>
            </a:r>
            <a:r>
              <a:rPr lang="en-US" sz="1800" i="1">
                <a:effectLst/>
                <a:latin typeface="UTM Avo" panose="02040603050506020204" pitchFamily="18" charset="0"/>
                <a:ea typeface="Calibri" panose="020F0502020204030204" pitchFamily="34" charset="0"/>
                <a:cs typeface="Arial" panose="020B0604020202020204" pitchFamily="34" charset="0"/>
              </a:rPr>
              <a:t>direction </a:t>
            </a:r>
            <a:r>
              <a:rPr lang="en-US" sz="1800">
                <a:effectLst/>
                <a:latin typeface="UTM Avo" panose="02040603050506020204" pitchFamily="18" charset="0"/>
                <a:ea typeface="Calibri" panose="020F0502020204030204" pitchFamily="34" charset="0"/>
                <a:cs typeface="Arial" panose="020B0604020202020204" pitchFamily="34" charset="0"/>
              </a:rPr>
              <a:t>và </a:t>
            </a:r>
            <a:r>
              <a:rPr lang="en-US" sz="1800" i="1">
                <a:effectLst/>
                <a:latin typeface="UTM Avo" panose="02040603050506020204" pitchFamily="18" charset="0"/>
                <a:ea typeface="Calibri" panose="020F0502020204030204" pitchFamily="34" charset="0"/>
                <a:cs typeface="Arial" panose="020B0604020202020204" pitchFamily="34" charset="0"/>
              </a:rPr>
              <a:t>length</a:t>
            </a:r>
            <a:r>
              <a:rPr lang="en-US" sz="1800">
                <a:effectLst/>
                <a:latin typeface="UTM Avo" panose="02040603050506020204" pitchFamily="18" charset="0"/>
                <a:ea typeface="Calibri" panose="020F0502020204030204" pitchFamily="34" charset="0"/>
                <a:cs typeface="Arial" panose="020B0604020202020204" pitchFamily="34" charset="0"/>
              </a:rPr>
              <a:t>. </a:t>
            </a:r>
          </a:p>
          <a:p>
            <a:pPr marL="285750" indent="-285750" algn="just">
              <a:lnSpc>
                <a:spcPct val="130000"/>
              </a:lnSpc>
              <a:buFont typeface="Wingdings" panose="05000000000000000000" pitchFamily="2" charset="2"/>
              <a:buChar char="§"/>
            </a:pPr>
            <a:r>
              <a:rPr lang="en-US">
                <a:latin typeface="UTM Avo" panose="02040603050506020204" pitchFamily="18" charset="0"/>
                <a:ea typeface="Calibri" panose="020F0502020204030204" pitchFamily="34" charset="0"/>
                <a:cs typeface="Arial" panose="020B0604020202020204" pitchFamily="34" charset="0"/>
              </a:rPr>
              <a:t>B</a:t>
            </a:r>
            <a:r>
              <a:rPr lang="en-US" sz="1800">
                <a:effectLst/>
                <a:latin typeface="UTM Avo" panose="02040603050506020204" pitchFamily="18" charset="0"/>
                <a:ea typeface="Calibri" panose="020F0502020204030204" pitchFamily="34" charset="0"/>
              </a:rPr>
              <a:t>iến con trỏ </a:t>
            </a:r>
            <a:r>
              <a:rPr lang="en-US" sz="1800" i="1">
                <a:effectLst/>
                <a:latin typeface="UTM Avo" panose="02040603050506020204" pitchFamily="18" charset="0"/>
                <a:ea typeface="Calibri" panose="020F0502020204030204" pitchFamily="34" charset="0"/>
              </a:rPr>
              <a:t>carInfo</a:t>
            </a:r>
            <a:r>
              <a:rPr lang="en-US" sz="1800">
                <a:effectLst/>
                <a:latin typeface="UTM Avo" panose="02040603050506020204" pitchFamily="18" charset="0"/>
                <a:ea typeface="Calibri" panose="020F0502020204030204" pitchFamily="34" charset="0"/>
              </a:rPr>
              <a:t> có kiểu cấu trúc CAR dạng mảng động 1 chiều.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Tiếp đến tạo mảng động 2 chiều </a:t>
            </a:r>
            <a:r>
              <a:rPr lang="en-US" sz="1800" i="1">
                <a:effectLst/>
                <a:latin typeface="UTM Avo" panose="02040603050506020204" pitchFamily="18" charset="0"/>
                <a:ea typeface="Calibri" panose="020F0502020204030204" pitchFamily="34" charset="0"/>
              </a:rPr>
              <a:t>carArray</a:t>
            </a:r>
            <a:r>
              <a:rPr lang="en-US" sz="1800">
                <a:effectLst/>
                <a:latin typeface="UTM Avo" panose="02040603050506020204" pitchFamily="18" charset="0"/>
                <a:ea typeface="Calibri" panose="020F0502020204030204" pitchFamily="34" charset="0"/>
              </a:rPr>
              <a:t>.</a:t>
            </a:r>
            <a:endParaRPr lang="en-SG" sz="1800">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09147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fade">
                                      <p:cBhvr>
                                        <p:cTn id="16" dur="500"/>
                                        <p:tgtEl>
                                          <p:spTgt spid="1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xEl>
                                              <p:pRg st="1" end="1"/>
                                            </p:txEl>
                                          </p:spTgt>
                                        </p:tgtEl>
                                        <p:attrNameLst>
                                          <p:attrName>style.visibility</p:attrName>
                                        </p:attrNameLst>
                                      </p:cBhvr>
                                      <p:to>
                                        <p:strVal val="visible"/>
                                      </p:to>
                                    </p:set>
                                    <p:animEffect transition="in" filter="fade">
                                      <p:cBhvr>
                                        <p:cTn id="21" dur="500"/>
                                        <p:tgtEl>
                                          <p:spTgt spid="17">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animEffect transition="in" filter="fade">
                                      <p:cBhvr>
                                        <p:cTn id="26"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4" name="Table 4">
            <a:extLst>
              <a:ext uri="{FF2B5EF4-FFF2-40B4-BE49-F238E27FC236}">
                <a16:creationId xmlns:a16="http://schemas.microsoft.com/office/drawing/2014/main" id="{0B100BD8-5E53-4927-866F-CEE74F8E62BC}"/>
              </a:ext>
            </a:extLst>
          </p:cNvPr>
          <p:cNvGraphicFramePr/>
          <p:nvPr>
            <p:extLst>
              <p:ext uri="{D42A27DB-BD31-4B8C-83A1-F6EECF244321}">
                <p14:modId xmlns:p14="http://schemas.microsoft.com/office/powerpoint/2010/main" val="2574288775"/>
              </p:ext>
            </p:extLst>
          </p:nvPr>
        </p:nvGraphicFramePr>
        <p:xfrm>
          <a:off x="783771" y="1471749"/>
          <a:ext cx="5262466" cy="3352800"/>
        </p:xfrm>
        <a:graphic>
          <a:graphicData uri="http://schemas.openxmlformats.org/drawingml/2006/table">
            <a:tbl>
              <a:tblPr/>
              <a:tblGrid>
                <a:gridCol w="765111">
                  <a:extLst>
                    <a:ext uri="{9D8B030D-6E8A-4147-A177-3AD203B41FA5}">
                      <a16:colId xmlns:a16="http://schemas.microsoft.com/office/drawing/2014/main" val="20000"/>
                    </a:ext>
                  </a:extLst>
                </a:gridCol>
                <a:gridCol w="4497355">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POINT</a:t>
                      </a:r>
                      <a:r>
                        <a:rPr lang="en-US" sz="1600">
                          <a:solidFill>
                            <a:srgbClr val="000000"/>
                          </a:solidFill>
                          <a:latin typeface="Consolas" panose="020B0609020204030204" pitchFamily="49" charset="0"/>
                        </a:rPr>
                        <a:t> player_pos; </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speedUP = 0;</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direction, speed, step;</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 state;</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prevPos[5];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string</a:t>
                      </a:r>
                      <a:r>
                        <a:rPr lang="en-US" sz="1600">
                          <a:solidFill>
                            <a:srgbClr val="000000"/>
                          </a:solidFill>
                          <a:latin typeface="Consolas" panose="020B0609020204030204" pitchFamily="49" charset="0"/>
                        </a:rPr>
                        <a:t> player_name;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9517269"/>
                  </a:ext>
                </a:extLst>
              </a:tr>
              <a:tr h="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POINT</a:t>
                      </a:r>
                      <a:r>
                        <a:rPr lang="en-SG" sz="1600">
                          <a:solidFill>
                            <a:srgbClr val="000000"/>
                          </a:solidFill>
                          <a:latin typeface="Consolas" panose="020B0609020204030204" pitchFamily="49" charset="0"/>
                        </a:rPr>
                        <a:t> ghost_pos;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5999667"/>
                  </a:ext>
                </a:extLst>
              </a:tr>
              <a:tr h="0">
                <a:tc>
                  <a:txBody>
                    <a:bodyPr/>
                    <a:lstStyle/>
                    <a:p>
                      <a:pPr algn="ctr">
                        <a:lnSpc>
                          <a:spcPct val="100000"/>
                        </a:lnSpc>
                      </a:pPr>
                      <a:r>
                        <a:rPr lang="en-US" sz="16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ghost_height = 5, ghost_width = 7;</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8175995"/>
                  </a:ext>
                </a:extLst>
              </a:tr>
              <a:tr h="0">
                <a:tc>
                  <a:txBody>
                    <a:bodyPr/>
                    <a:lstStyle/>
                    <a:p>
                      <a:pPr algn="ctr">
                        <a:lnSpc>
                          <a:spcPct val="100000"/>
                        </a:lnSpc>
                      </a:pPr>
                      <a:r>
                        <a:rPr lang="en-US" sz="16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string</a:t>
                      </a:r>
                      <a:r>
                        <a:rPr lang="en-SG" sz="1600">
                          <a:solidFill>
                            <a:srgbClr val="000000"/>
                          </a:solidFill>
                          <a:latin typeface="Consolas" panose="020B0609020204030204" pitchFamily="49" charset="0"/>
                        </a:rPr>
                        <a:t> ghost_shape[5];</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942820105"/>
                  </a:ext>
                </a:extLst>
              </a:tr>
            </a:tbl>
          </a:graphicData>
        </a:graphic>
      </p:graphicFrame>
      <p:sp>
        <p:nvSpPr>
          <p:cNvPr id="7" name="TextBox 6">
            <a:extLst>
              <a:ext uri="{FF2B5EF4-FFF2-40B4-BE49-F238E27FC236}">
                <a16:creationId xmlns:a16="http://schemas.microsoft.com/office/drawing/2014/main" id="{F466AD7F-EA7E-4E69-A39C-D70AC3AB8009}"/>
              </a:ext>
            </a:extLst>
          </p:cNvPr>
          <p:cNvSpPr txBox="1"/>
          <p:nvPr/>
        </p:nvSpPr>
        <p:spPr>
          <a:xfrm>
            <a:off x="6423399" y="1526519"/>
            <a:ext cx="4753948" cy="3243260"/>
          </a:xfrm>
          <a:prstGeom prst="rect">
            <a:avLst/>
          </a:prstGeom>
          <a:noFill/>
        </p:spPr>
        <p:txBody>
          <a:bodyPr wrap="square">
            <a:spAutoFit/>
          </a:bodyPr>
          <a:lstStyle/>
          <a:p>
            <a:pPr algn="just">
              <a:lnSpc>
                <a:spcPct val="130000"/>
              </a:lnSpc>
            </a:pPr>
            <a:r>
              <a:rPr lang="en-US" sz="2000">
                <a:latin typeface="UTM Avo" panose="02040603050506020204" pitchFamily="18" charset="0"/>
              </a:rPr>
              <a:t>Tiếp tục khai báo các biến về vị trí người chơi (</a:t>
            </a:r>
            <a:r>
              <a:rPr lang="en-US" sz="2000" i="1">
                <a:latin typeface="UTM Avo" panose="02040603050506020204" pitchFamily="18" charset="0"/>
              </a:rPr>
              <a:t>player_pos</a:t>
            </a:r>
            <a:r>
              <a:rPr lang="en-US" sz="2000">
                <a:latin typeface="UTM Avo" panose="02040603050506020204" pitchFamily="18" charset="0"/>
              </a:rPr>
              <a:t>), các biến về xe (</a:t>
            </a:r>
            <a:r>
              <a:rPr lang="en-US" sz="2000" i="1">
                <a:latin typeface="UTM Avo" panose="02040603050506020204" pitchFamily="18" charset="0"/>
              </a:rPr>
              <a:t>direction</a:t>
            </a:r>
            <a:r>
              <a:rPr lang="en-US" sz="2000">
                <a:latin typeface="UTM Avo" panose="02040603050506020204" pitchFamily="18" charset="0"/>
              </a:rPr>
              <a:t>, </a:t>
            </a:r>
            <a:r>
              <a:rPr lang="en-US" sz="2000" i="1">
                <a:latin typeface="UTM Avo" panose="02040603050506020204" pitchFamily="18" charset="0"/>
              </a:rPr>
              <a:t>speed</a:t>
            </a:r>
            <a:r>
              <a:rPr lang="en-US" sz="2000">
                <a:latin typeface="UTM Avo" panose="02040603050506020204" pitchFamily="18" charset="0"/>
              </a:rPr>
              <a:t>, </a:t>
            </a:r>
            <a:r>
              <a:rPr lang="en-US" sz="2000" i="1">
                <a:latin typeface="UTM Avo" panose="02040603050506020204" pitchFamily="18" charset="0"/>
              </a:rPr>
              <a:t>step</a:t>
            </a:r>
            <a:r>
              <a:rPr lang="en-US" sz="2000">
                <a:latin typeface="UTM Avo" panose="02040603050506020204" pitchFamily="18" charset="0"/>
              </a:rPr>
              <a:t>), biến hỗ trợ tăng tốc xe khi bắt đầu di chuyển (</a:t>
            </a:r>
            <a:r>
              <a:rPr lang="en-US" sz="2000" i="1">
                <a:latin typeface="UTM Avo" panose="02040603050506020204" pitchFamily="18" charset="0"/>
              </a:rPr>
              <a:t>speedUP</a:t>
            </a:r>
            <a:r>
              <a:rPr lang="en-US" sz="2000">
                <a:latin typeface="UTM Avo" panose="02040603050506020204" pitchFamily="18" charset="0"/>
              </a:rPr>
              <a:t>), trạng thái sống hay chết (</a:t>
            </a:r>
            <a:r>
              <a:rPr lang="en-US" sz="2000" i="1">
                <a:latin typeface="UTM Avo" panose="02040603050506020204" pitchFamily="18" charset="0"/>
              </a:rPr>
              <a:t>state</a:t>
            </a:r>
            <a:r>
              <a:rPr lang="en-US" sz="2000">
                <a:latin typeface="UTM Avo" panose="02040603050506020204" pitchFamily="18" charset="0"/>
              </a:rPr>
              <a:t>); mảng lưu vị trí trước đó, tên người chơi; hiệu ứng về “hồn ma” (</a:t>
            </a:r>
            <a:r>
              <a:rPr lang="en-US" sz="2000" i="1">
                <a:latin typeface="UTM Avo" panose="02040603050506020204" pitchFamily="18" charset="0"/>
              </a:rPr>
              <a:t>ghost_pos</a:t>
            </a:r>
            <a:r>
              <a:rPr lang="en-US" sz="2000">
                <a:latin typeface="UTM Avo" panose="02040603050506020204" pitchFamily="18" charset="0"/>
              </a:rPr>
              <a:t>).</a:t>
            </a:r>
            <a:endParaRPr lang="en-SG" sz="2000">
              <a:latin typeface="UTM Avo" panose="02040603050506020204" pitchFamily="18" charset="0"/>
            </a:endParaRPr>
          </a:p>
        </p:txBody>
      </p:sp>
      <p:sp>
        <p:nvSpPr>
          <p:cNvPr id="10" name="TextBox 9">
            <a:extLst>
              <a:ext uri="{FF2B5EF4-FFF2-40B4-BE49-F238E27FC236}">
                <a16:creationId xmlns:a16="http://schemas.microsoft.com/office/drawing/2014/main" id="{14C46954-DD37-4B24-8733-BA121542A605}"/>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spTree>
    <p:extLst>
      <p:ext uri="{BB962C8B-B14F-4D97-AF65-F5344CB8AC3E}">
        <p14:creationId xmlns:p14="http://schemas.microsoft.com/office/powerpoint/2010/main" val="405205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25805" y="332134"/>
            <a:ext cx="8350899" cy="767582"/>
          </a:xfrm>
          <a:prstGeom prst="rect">
            <a:avLst/>
          </a:prstGeom>
          <a:noFill/>
        </p:spPr>
        <p:txBody>
          <a:bodyPr wrap="square">
            <a:spAutoFit/>
          </a:bodyPr>
          <a:lstStyle/>
          <a:p>
            <a:pPr algn="just">
              <a:lnSpc>
                <a:spcPct val="130000"/>
              </a:lnSpc>
              <a:spcBef>
                <a:spcPts val="600"/>
              </a:spcBef>
              <a:spcAft>
                <a:spcPts val="600"/>
              </a:spcAft>
            </a:pPr>
            <a:r>
              <a:rPr lang="en-SG">
                <a:latin typeface="UTM Avo" panose="02040603050506020204" pitchFamily="18" charset="0"/>
              </a:rPr>
              <a:t>Cố định màn hình tránh trường hợp người dùng tự co giãn màn hình gây khó khăn trong quá trình xử lý bằng cách gọi hàm FixConsoleWindow().</a:t>
            </a:r>
            <a:endParaRPr lang="en-SG" sz="2000">
              <a:latin typeface="UTM Avo" panose="02040603050506020204" pitchFamily="18" charset="0"/>
              <a:cs typeface="Times New Roman" panose="02020603050405020304" pitchFamily="18" charset="0"/>
            </a:endParaRP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25039552"/>
              </p:ext>
            </p:extLst>
          </p:nvPr>
        </p:nvGraphicFramePr>
        <p:xfrm>
          <a:off x="2725803" y="1616688"/>
          <a:ext cx="6978031" cy="2346960"/>
        </p:xfrm>
        <a:graphic>
          <a:graphicData uri="http://schemas.openxmlformats.org/drawingml/2006/table">
            <a:tbl>
              <a:tblPr/>
              <a:tblGrid>
                <a:gridCol w="756332">
                  <a:extLst>
                    <a:ext uri="{9D8B030D-6E8A-4147-A177-3AD203B41FA5}">
                      <a16:colId xmlns:a16="http://schemas.microsoft.com/office/drawing/2014/main" val="20000"/>
                    </a:ext>
                  </a:extLst>
                </a:gridCol>
                <a:gridCol w="622169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FixConsoleWindow()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2B91AF"/>
                          </a:solidFill>
                          <a:latin typeface="Consolas" panose="020B0609020204030204" pitchFamily="49" charset="0"/>
                        </a:rPr>
                        <a:t> HWND</a:t>
                      </a:r>
                      <a:r>
                        <a:rPr lang="en-SG" sz="1600">
                          <a:solidFill>
                            <a:srgbClr val="000000"/>
                          </a:solidFill>
                          <a:latin typeface="Consolas" panose="020B0609020204030204" pitchFamily="49" charset="0"/>
                        </a:rPr>
                        <a:t> consoleWindow = GetConsoleWindow();</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2B91AF"/>
                          </a:solidFill>
                          <a:latin typeface="Consolas" panose="020B0609020204030204" pitchFamily="49" charset="0"/>
                        </a:rPr>
                        <a:t> LONG</a:t>
                      </a:r>
                      <a:r>
                        <a:rPr lang="en-US" sz="1600">
                          <a:solidFill>
                            <a:srgbClr val="000000"/>
                          </a:solidFill>
                          <a:latin typeface="Consolas" panose="020B0609020204030204" pitchFamily="49" charset="0"/>
                        </a:rPr>
                        <a:t> style = </a:t>
                      </a:r>
                      <a:r>
                        <a:rPr lang="en-US" sz="1600">
                          <a:solidFill>
                            <a:srgbClr val="6F008A"/>
                          </a:solidFill>
                          <a:latin typeface="Consolas" panose="020B0609020204030204" pitchFamily="49" charset="0"/>
                        </a:rPr>
                        <a:t>GetWindowLong</a:t>
                      </a:r>
                      <a:r>
                        <a:rPr lang="en-US" sz="1600">
                          <a:solidFill>
                            <a:srgbClr val="000000"/>
                          </a:solidFill>
                          <a:latin typeface="Consolas" panose="020B0609020204030204" pitchFamily="49" charset="0"/>
                        </a:rPr>
                        <a:t>(consoleWindow, </a:t>
                      </a:r>
                      <a:r>
                        <a:rPr lang="en-US" sz="1600">
                          <a:solidFill>
                            <a:srgbClr val="6F008A"/>
                          </a:solidFill>
                          <a:latin typeface="Consolas" panose="020B0609020204030204" pitchFamily="49" charset="0"/>
                        </a:rPr>
                        <a:t>GWL_STYLE</a:t>
                      </a:r>
                      <a:r>
                        <a:rPr lang="en-US"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style = style &amp; ~(</a:t>
                      </a:r>
                      <a:r>
                        <a:rPr lang="en-SG" sz="1600">
                          <a:solidFill>
                            <a:srgbClr val="6F008A"/>
                          </a:solidFill>
                          <a:latin typeface="Consolas" panose="020B0609020204030204" pitchFamily="49" charset="0"/>
                        </a:rPr>
                        <a:t>WS_MAXIMIZEBOX</a:t>
                      </a:r>
                      <a:r>
                        <a:rPr lang="en-SG" sz="1600">
                          <a:solidFill>
                            <a:srgbClr val="000000"/>
                          </a:solidFill>
                          <a:latin typeface="Consolas" panose="020B0609020204030204" pitchFamily="49" charset="0"/>
                        </a:rPr>
                        <a:t>) &amp; ~(</a:t>
                      </a:r>
                      <a:r>
                        <a:rPr lang="en-SG" sz="1600">
                          <a:solidFill>
                            <a:srgbClr val="6F008A"/>
                          </a:solidFill>
                          <a:latin typeface="Consolas" panose="020B0609020204030204" pitchFamily="49" charset="0"/>
                        </a:rPr>
                        <a:t>WS_THICKFRAME</a:t>
                      </a:r>
                      <a:r>
                        <a:rPr lang="en-SG" sz="16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6F008A"/>
                          </a:solidFill>
                          <a:latin typeface="Consolas" panose="020B0609020204030204" pitchFamily="49" charset="0"/>
                        </a:rPr>
                        <a:t> SetWindowLong</a:t>
                      </a:r>
                      <a:r>
                        <a:rPr lang="en-SG" sz="1600">
                          <a:solidFill>
                            <a:srgbClr val="000000"/>
                          </a:solidFill>
                          <a:latin typeface="Consolas" panose="020B0609020204030204" pitchFamily="49" charset="0"/>
                        </a:rPr>
                        <a:t>(consoleWindow, </a:t>
                      </a:r>
                      <a:r>
                        <a:rPr lang="en-SG" sz="1600">
                          <a:solidFill>
                            <a:srgbClr val="6F008A"/>
                          </a:solidFill>
                          <a:latin typeface="Consolas" panose="020B0609020204030204" pitchFamily="49" charset="0"/>
                        </a:rPr>
                        <a:t>GWL_STYLE</a:t>
                      </a:r>
                      <a:r>
                        <a:rPr lang="en-SG" sz="1600">
                          <a:solidFill>
                            <a:srgbClr val="000000"/>
                          </a:solidFill>
                          <a:latin typeface="Consolas" panose="020B0609020204030204" pitchFamily="49" charset="0"/>
                        </a:rPr>
                        <a:t>, style);</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5</a:t>
            </a:r>
            <a:endParaRPr lang="en-SG" b="1">
              <a:solidFill>
                <a:schemeClr val="accent2">
                  <a:lumMod val="75000"/>
                </a:schemeClr>
              </a:solidFill>
              <a:latin typeface="UTM Avo" panose="02040603050506020204" pitchFamily="18" charset="0"/>
            </a:endParaRPr>
          </a:p>
        </p:txBody>
      </p:sp>
      <p:sp>
        <p:nvSpPr>
          <p:cNvPr id="5" name="TextBox 4">
            <a:extLst>
              <a:ext uri="{FF2B5EF4-FFF2-40B4-BE49-F238E27FC236}">
                <a16:creationId xmlns:a16="http://schemas.microsoft.com/office/drawing/2014/main" id="{4A5EF634-BBA0-4DF3-98CA-02A2CECA1E44}"/>
              </a:ext>
            </a:extLst>
          </p:cNvPr>
          <p:cNvSpPr txBox="1"/>
          <p:nvPr/>
        </p:nvSpPr>
        <p:spPr>
          <a:xfrm>
            <a:off x="2422240" y="4440040"/>
            <a:ext cx="7585155" cy="1487780"/>
          </a:xfrm>
          <a:prstGeom prst="rect">
            <a:avLst/>
          </a:prstGeom>
          <a:noFill/>
        </p:spPr>
        <p:txBody>
          <a:bodyPr wrap="square" rtlCol="0">
            <a:spAutoFit/>
          </a:bodyPr>
          <a:lstStyle/>
          <a:p>
            <a:pPr algn="just">
              <a:lnSpc>
                <a:spcPct val="130000"/>
              </a:lnSpc>
            </a:pPr>
            <a:r>
              <a:rPr lang="en-SG">
                <a:latin typeface="UTM Avo" panose="02040603050506020204" pitchFamily="18" charset="0"/>
                <a:ea typeface="Calibri" panose="020F0502020204030204" pitchFamily="34" charset="0"/>
              </a:rPr>
              <a:t>K</a:t>
            </a:r>
            <a:r>
              <a:rPr lang="en-SG" sz="1800">
                <a:effectLst/>
                <a:latin typeface="UTM Avo" panose="02040603050506020204" pitchFamily="18" charset="0"/>
                <a:ea typeface="Calibri" panose="020F0502020204030204" pitchFamily="34" charset="0"/>
              </a:rPr>
              <a:t>iểu HWND là con trỏ trỏ tới chính cửa sổ Console. Cờ GWL_STYLE là dấu hiệu để hàm GetWindowLong lấy các đặc tính mà cửa sổ Console đang có. Kết quả trả về của hàm GetWindowLong là một số kiểu long.</a:t>
            </a:r>
            <a:endParaRPr lang="en-SG">
              <a:latin typeface="UTM Avo" panose="02040603050506020204" pitchFamily="18" charset="0"/>
            </a:endParaRPr>
          </a:p>
        </p:txBody>
      </p:sp>
    </p:spTree>
    <p:extLst>
      <p:ext uri="{BB962C8B-B14F-4D97-AF65-F5344CB8AC3E}">
        <p14:creationId xmlns:p14="http://schemas.microsoft.com/office/powerpoint/2010/main" val="412591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233998"/>
            <a:ext cx="8350899" cy="842603"/>
          </a:xfrm>
          <a:prstGeom prst="rect">
            <a:avLst/>
          </a:prstGeom>
          <a:noFill/>
        </p:spPr>
        <p:txBody>
          <a:bodyPr wrap="square">
            <a:spAutoFit/>
          </a:bodyPr>
          <a:lstStyle/>
          <a:p>
            <a:pPr algn="just">
              <a:lnSpc>
                <a:spcPct val="130000"/>
              </a:lnSpc>
            </a:pPr>
            <a:r>
              <a:rPr lang="en-SG" sz="2000">
                <a:latin typeface="UTM Avo" panose="02040603050506020204" pitchFamily="18" charset="0"/>
                <a:cs typeface="Times New Roman" panose="02020603050405020304" pitchFamily="18" charset="0"/>
              </a:rPr>
              <a:t>Xây dựng hàm deleteCarData() để giải phóng dữ liệu vùng nhớ trong ổ cứng sau khi ngừng chơi.</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1833896269"/>
              </p:ext>
            </p:extLst>
          </p:nvPr>
        </p:nvGraphicFramePr>
        <p:xfrm>
          <a:off x="2725806" y="1343304"/>
          <a:ext cx="6483508" cy="2346960"/>
        </p:xfrm>
        <a:graphic>
          <a:graphicData uri="http://schemas.openxmlformats.org/drawingml/2006/table">
            <a:tbl>
              <a:tblPr/>
              <a:tblGrid>
                <a:gridCol w="799769">
                  <a:extLst>
                    <a:ext uri="{9D8B030D-6E8A-4147-A177-3AD203B41FA5}">
                      <a16:colId xmlns:a16="http://schemas.microsoft.com/office/drawing/2014/main" val="20000"/>
                    </a:ext>
                  </a:extLst>
                </a:gridCol>
                <a:gridCol w="568373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deleteCarData()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if</a:t>
                      </a:r>
                      <a:r>
                        <a:rPr lang="en-SG" sz="1600">
                          <a:solidFill>
                            <a:srgbClr val="000000"/>
                          </a:solidFill>
                          <a:latin typeface="Consolas" panose="020B0609020204030204" pitchFamily="49" charset="0"/>
                        </a:rPr>
                        <a:t> (carArray == </a:t>
                      </a:r>
                      <a:r>
                        <a:rPr lang="en-SG" sz="1600">
                          <a:solidFill>
                            <a:srgbClr val="6F008A"/>
                          </a:solidFill>
                          <a:latin typeface="Consolas" panose="020B0609020204030204" pitchFamily="49" charset="0"/>
                        </a:rPr>
                        <a:t>NULL</a:t>
                      </a:r>
                      <a:r>
                        <a:rPr lang="en-SG" sz="1600">
                          <a:solidFill>
                            <a:srgbClr val="000000"/>
                          </a:solidFill>
                          <a:latin typeface="Consolas" panose="020B0609020204030204" pitchFamily="49" charset="0"/>
                        </a:rPr>
                        <a:t> || carInfo == </a:t>
                      </a:r>
                      <a:r>
                        <a:rPr lang="en-SG" sz="1600">
                          <a:solidFill>
                            <a:srgbClr val="6F008A"/>
                          </a:solidFill>
                          <a:latin typeface="Consolas" panose="020B0609020204030204" pitchFamily="49" charset="0"/>
                        </a:rPr>
                        <a:t>NULL</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return</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nn-NO" sz="1600">
                          <a:solidFill>
                            <a:srgbClr val="0000FF"/>
                          </a:solidFill>
                          <a:latin typeface="Consolas" panose="020B0609020204030204" pitchFamily="49" charset="0"/>
                        </a:rPr>
                        <a:t>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MAX_CAR; 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delete[]</a:t>
                      </a:r>
                      <a:r>
                        <a:rPr lang="en-SG" sz="1600">
                          <a:solidFill>
                            <a:srgbClr val="000000"/>
                          </a:solidFill>
                          <a:latin typeface="Consolas" panose="020B0609020204030204" pitchFamily="49" charset="0"/>
                        </a:rPr>
                        <a:t> carArray;</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delete[]</a:t>
                      </a:r>
                      <a:r>
                        <a:rPr lang="en-SG" sz="1600">
                          <a:solidFill>
                            <a:srgbClr val="000000"/>
                          </a:solidFill>
                          <a:latin typeface="Consolas" panose="020B0609020204030204" pitchFamily="49" charset="0"/>
                        </a:rPr>
                        <a:t> carInfo;</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6</a:t>
            </a:r>
            <a:endParaRPr lang="en-SG" b="1">
              <a:solidFill>
                <a:schemeClr val="accent2">
                  <a:lumMod val="75000"/>
                </a:schemeClr>
              </a:solidFill>
              <a:latin typeface="UTM Avo" panose="02040603050506020204" pitchFamily="18" charset="0"/>
            </a:endParaRPr>
          </a:p>
        </p:txBody>
      </p:sp>
      <p:sp>
        <p:nvSpPr>
          <p:cNvPr id="10" name="TextBox 9">
            <a:extLst>
              <a:ext uri="{FF2B5EF4-FFF2-40B4-BE49-F238E27FC236}">
                <a16:creationId xmlns:a16="http://schemas.microsoft.com/office/drawing/2014/main" id="{0DCEB9B6-86E7-4D89-B585-BA872C06F3B5}"/>
              </a:ext>
            </a:extLst>
          </p:cNvPr>
          <p:cNvSpPr txBox="1"/>
          <p:nvPr/>
        </p:nvSpPr>
        <p:spPr>
          <a:xfrm>
            <a:off x="838200" y="3793492"/>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7</a:t>
            </a:r>
            <a:endParaRPr lang="en-SG" b="1">
              <a:solidFill>
                <a:schemeClr val="accent2">
                  <a:lumMod val="75000"/>
                </a:schemeClr>
              </a:solidFill>
              <a:latin typeface="UTM Avo" panose="02040603050506020204" pitchFamily="18" charset="0"/>
            </a:endParaRPr>
          </a:p>
        </p:txBody>
      </p:sp>
      <p:sp>
        <p:nvSpPr>
          <p:cNvPr id="12" name="TextBox 11">
            <a:extLst>
              <a:ext uri="{FF2B5EF4-FFF2-40B4-BE49-F238E27FC236}">
                <a16:creationId xmlns:a16="http://schemas.microsoft.com/office/drawing/2014/main" id="{ACEB7FDC-7CB5-40FB-A5A6-810C90BA1F31}"/>
              </a:ext>
            </a:extLst>
          </p:cNvPr>
          <p:cNvSpPr txBox="1"/>
          <p:nvPr/>
        </p:nvSpPr>
        <p:spPr>
          <a:xfrm>
            <a:off x="2733869" y="3901213"/>
            <a:ext cx="8350899" cy="369332"/>
          </a:xfrm>
          <a:prstGeom prst="rect">
            <a:avLst/>
          </a:prstGeom>
          <a:noFill/>
        </p:spPr>
        <p:txBody>
          <a:bodyPr wrap="square">
            <a:spAutoFit/>
          </a:bodyPr>
          <a:lstStyle/>
          <a:p>
            <a:r>
              <a:rPr lang="en-SG">
                <a:latin typeface="UTM Avo" panose="02040603050506020204" pitchFamily="18" charset="0"/>
              </a:rPr>
              <a:t>Lập hàm bool isFileExist() để kiểm tra xem tệp có tồn tại hay không.</a:t>
            </a:r>
            <a:endParaRPr lang="en-SG" sz="2000">
              <a:latin typeface="UTM Avo" panose="020406030505060202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4024188-1352-4E02-972F-2FE33310D5BA}"/>
              </a:ext>
            </a:extLst>
          </p:cNvPr>
          <p:cNvSpPr txBox="1"/>
          <p:nvPr/>
        </p:nvSpPr>
        <p:spPr>
          <a:xfrm>
            <a:off x="10105053" y="1455576"/>
            <a:ext cx="2761861" cy="923330"/>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p:txBody>
      </p:sp>
      <p:graphicFrame>
        <p:nvGraphicFramePr>
          <p:cNvPr id="8" name="Table 4">
            <a:extLst>
              <a:ext uri="{FF2B5EF4-FFF2-40B4-BE49-F238E27FC236}">
                <a16:creationId xmlns:a16="http://schemas.microsoft.com/office/drawing/2014/main" id="{3B6279C8-4600-4AC6-8501-4119456853FE}"/>
              </a:ext>
            </a:extLst>
          </p:cNvPr>
          <p:cNvGraphicFramePr/>
          <p:nvPr>
            <p:extLst>
              <p:ext uri="{D42A27DB-BD31-4B8C-83A1-F6EECF244321}">
                <p14:modId xmlns:p14="http://schemas.microsoft.com/office/powerpoint/2010/main" val="1160510050"/>
              </p:ext>
            </p:extLst>
          </p:nvPr>
        </p:nvGraphicFramePr>
        <p:xfrm>
          <a:off x="2733869" y="4589216"/>
          <a:ext cx="6483508" cy="1676400"/>
        </p:xfrm>
        <a:graphic>
          <a:graphicData uri="http://schemas.openxmlformats.org/drawingml/2006/table">
            <a:tbl>
              <a:tblPr/>
              <a:tblGrid>
                <a:gridCol w="799769">
                  <a:extLst>
                    <a:ext uri="{9D8B030D-6E8A-4147-A177-3AD203B41FA5}">
                      <a16:colId xmlns:a16="http://schemas.microsoft.com/office/drawing/2014/main" val="20000"/>
                    </a:ext>
                  </a:extLst>
                </a:gridCol>
                <a:gridCol w="5683739">
                  <a:extLst>
                    <a:ext uri="{9D8B030D-6E8A-4147-A177-3AD203B41FA5}">
                      <a16:colId xmlns:a16="http://schemas.microsoft.com/office/drawing/2014/main" val="20001"/>
                    </a:ext>
                  </a:extLst>
                </a:gridCol>
              </a:tblGrid>
              <a:tr h="225529">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bool</a:t>
                      </a:r>
                      <a:r>
                        <a:rPr lang="en-SG" sz="1600">
                          <a:solidFill>
                            <a:srgbClr val="000000"/>
                          </a:solidFill>
                          <a:latin typeface="Consolas" panose="020B0609020204030204" pitchFamily="49" charset="0"/>
                        </a:rPr>
                        <a:t> isFileExist(</a:t>
                      </a:r>
                      <a:r>
                        <a:rPr lang="en-SG" sz="1600">
                          <a:solidFill>
                            <a:srgbClr val="2B91AF"/>
                          </a:solidFill>
                          <a:latin typeface="Consolas" panose="020B0609020204030204" pitchFamily="49" charset="0"/>
                        </a:rPr>
                        <a:t>string</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fileName</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2B91AF"/>
                          </a:solidFill>
                          <a:latin typeface="Consolas" panose="020B0609020204030204" pitchFamily="49" charset="0"/>
                        </a:rPr>
                        <a:t> fstream</a:t>
                      </a:r>
                      <a:r>
                        <a:rPr lang="en-SG" sz="1600">
                          <a:solidFill>
                            <a:srgbClr val="000000"/>
                          </a:solidFill>
                          <a:latin typeface="Consolas" panose="020B0609020204030204" pitchFamily="49" charset="0"/>
                        </a:rPr>
                        <a:t> fileInput(</a:t>
                      </a:r>
                      <a:r>
                        <a:rPr lang="en-SG" sz="1600">
                          <a:solidFill>
                            <a:srgbClr val="808080"/>
                          </a:solidFill>
                          <a:latin typeface="Consolas" panose="020B0609020204030204" pitchFamily="49" charset="0"/>
                        </a:rPr>
                        <a:t>fileName</a:t>
                      </a:r>
                      <a:r>
                        <a:rPr lang="en-SG" sz="1600">
                          <a:solidFill>
                            <a:srgbClr val="000000"/>
                          </a:solidFill>
                          <a:latin typeface="Consolas" panose="020B0609020204030204" pitchFamily="49" charset="0"/>
                        </a:rPr>
                        <a:t> </a:t>
                      </a:r>
                      <a:r>
                        <a:rPr lang="en-SG" sz="1600">
                          <a:solidFill>
                            <a:srgbClr val="008080"/>
                          </a:solidFill>
                          <a:latin typeface="Consolas" panose="020B0609020204030204" pitchFamily="49" charset="0"/>
                        </a:rPr>
                        <a:t>+</a:t>
                      </a:r>
                      <a:r>
                        <a:rPr lang="en-SG" sz="1600">
                          <a:solidFill>
                            <a:srgbClr val="000000"/>
                          </a:solidFill>
                          <a:latin typeface="Consolas" panose="020B0609020204030204" pitchFamily="49" charset="0"/>
                        </a:rPr>
                        <a:t> </a:t>
                      </a:r>
                      <a:r>
                        <a:rPr lang="en-SG" sz="1600">
                          <a:solidFill>
                            <a:srgbClr val="A31515"/>
                          </a:solidFill>
                          <a:latin typeface="Consolas" panose="020B0609020204030204" pitchFamily="49" charset="0"/>
                        </a:rPr>
                        <a:t>".txt"</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fileInput.good();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5529">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9657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271509"/>
            <a:ext cx="8619931" cy="767582"/>
          </a:xfrm>
          <a:prstGeom prst="rect">
            <a:avLst/>
          </a:prstGeom>
          <a:noFill/>
        </p:spPr>
        <p:txBody>
          <a:bodyPr wrap="square">
            <a:spAutoFit/>
          </a:bodyPr>
          <a:lstStyle/>
          <a:p>
            <a:pPr>
              <a:lnSpc>
                <a:spcPct val="130000"/>
              </a:lnSpc>
            </a:pPr>
            <a:r>
              <a:rPr lang="en-SG">
                <a:latin typeface="UTM Avo" panose="02040603050506020204" pitchFamily="18" charset="0"/>
              </a:rPr>
              <a:t>Trong trò chơi sẽ có rất nhiều vị trí mà ta muốn in tại đó, vì vậy ta cần có khả năng di chuyển tới tất cả các vị trí trong màn hình console.</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4066951349"/>
              </p:ext>
            </p:extLst>
          </p:nvPr>
        </p:nvGraphicFramePr>
        <p:xfrm>
          <a:off x="2147308" y="1338979"/>
          <a:ext cx="7897384" cy="2590800"/>
        </p:xfrm>
        <a:graphic>
          <a:graphicData uri="http://schemas.openxmlformats.org/drawingml/2006/table">
            <a:tbl>
              <a:tblPr/>
              <a:tblGrid>
                <a:gridCol w="855979">
                  <a:extLst>
                    <a:ext uri="{9D8B030D-6E8A-4147-A177-3AD203B41FA5}">
                      <a16:colId xmlns:a16="http://schemas.microsoft.com/office/drawing/2014/main" val="20000"/>
                    </a:ext>
                  </a:extLst>
                </a:gridCol>
                <a:gridCol w="7041405">
                  <a:extLst>
                    <a:ext uri="{9D8B030D-6E8A-4147-A177-3AD203B41FA5}">
                      <a16:colId xmlns:a16="http://schemas.microsoft.com/office/drawing/2014/main" val="20001"/>
                    </a:ext>
                  </a:extLst>
                </a:gridCol>
              </a:tblGrid>
              <a:tr h="215711">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GotoXY(</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x</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a:t>
                      </a:r>
                      <a:r>
                        <a:rPr lang="en-SG" sz="1600">
                          <a:solidFill>
                            <a:srgbClr val="808080"/>
                          </a:solidFill>
                          <a:latin typeface="Consolas" panose="020B0609020204030204" pitchFamily="49" charset="0"/>
                        </a:rPr>
                        <a:t>y</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2B91AF"/>
                          </a:solidFill>
                          <a:latin typeface="Consolas" panose="020B0609020204030204" pitchFamily="49" charset="0"/>
                        </a:rPr>
                        <a:t> COORD</a:t>
                      </a:r>
                      <a:r>
                        <a:rPr lang="en-SG" sz="1600">
                          <a:solidFill>
                            <a:srgbClr val="000000"/>
                          </a:solidFill>
                          <a:latin typeface="Consolas" panose="020B0609020204030204" pitchFamily="49" charset="0"/>
                        </a:rPr>
                        <a:t> coord;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coord.X = </a:t>
                      </a:r>
                      <a:r>
                        <a:rPr lang="en-SG" sz="1600">
                          <a:solidFill>
                            <a:srgbClr val="808080"/>
                          </a:solidFill>
                          <a:latin typeface="Consolas" panose="020B0609020204030204" pitchFamily="49" charset="0"/>
                        </a:rPr>
                        <a:t>x</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00"/>
                          </a:solidFill>
                          <a:latin typeface="Consolas" panose="020B0609020204030204" pitchFamily="49" charset="0"/>
                        </a:rPr>
                        <a:t>coord.Y = </a:t>
                      </a:r>
                      <a:r>
                        <a:rPr lang="en-SG" sz="1600">
                          <a:solidFill>
                            <a:srgbClr val="808080"/>
                          </a:solidFill>
                          <a:latin typeface="Consolas" panose="020B0609020204030204" pitchFamily="49" charset="0"/>
                        </a:rPr>
                        <a:t>y</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372592">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a:solidFill>
                            <a:srgbClr val="000000"/>
                          </a:solidFill>
                          <a:latin typeface="Consolas" panose="020B0609020204030204" pitchFamily="49" charset="0"/>
                        </a:rPr>
                        <a:t> SetConsoleCursorPosition(GetStdHandle(</a:t>
                      </a:r>
                      <a:r>
                        <a:rPr lang="en-US" sz="1600">
                          <a:solidFill>
                            <a:srgbClr val="6F008A"/>
                          </a:solidFill>
                          <a:latin typeface="Consolas" panose="020B0609020204030204" pitchFamily="49" charset="0"/>
                        </a:rPr>
                        <a:t>STD_OUTPUT_HANDLE</a:t>
                      </a:r>
                      <a:r>
                        <a:rPr lang="en-US" sz="1600">
                          <a:solidFill>
                            <a:srgbClr val="000000"/>
                          </a:solidFill>
                          <a:latin typeface="Consolas" panose="020B0609020204030204" pitchFamily="49" charset="0"/>
                        </a:rPr>
                        <a:t>), coord);</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215711">
                <a:tc>
                  <a:txBody>
                    <a:bodyPr/>
                    <a:lstStyle/>
                    <a:p>
                      <a:pPr algn="ctr">
                        <a:lnSpc>
                          <a:spcPct val="100000"/>
                        </a:lnSpc>
                      </a:pPr>
                      <a:r>
                        <a:rPr lang="en-US" sz="1600" b="0" strike="noStrike" spc="-1">
                          <a:solidFill>
                            <a:srgbClr val="000000"/>
                          </a:solidFill>
                          <a:latin typeface="UTM Avo" panose="02040603050506020204" pitchFamily="18" charset="0"/>
                        </a:rPr>
                        <a:t>6</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8</a:t>
            </a:r>
            <a:endParaRPr lang="en-SG" b="1">
              <a:solidFill>
                <a:schemeClr val="accent2">
                  <a:lumMod val="75000"/>
                </a:schemeClr>
              </a:solidFill>
              <a:latin typeface="UTM Avo" panose="02040603050506020204" pitchFamily="18" charset="0"/>
            </a:endParaRPr>
          </a:p>
        </p:txBody>
      </p:sp>
      <p:sp>
        <p:nvSpPr>
          <p:cNvPr id="7" name="TextBox 6">
            <a:extLst>
              <a:ext uri="{FF2B5EF4-FFF2-40B4-BE49-F238E27FC236}">
                <a16:creationId xmlns:a16="http://schemas.microsoft.com/office/drawing/2014/main" id="{60FB47E4-BE5C-4553-9119-3734854B61AF}"/>
              </a:ext>
            </a:extLst>
          </p:cNvPr>
          <p:cNvSpPr txBox="1"/>
          <p:nvPr/>
        </p:nvSpPr>
        <p:spPr>
          <a:xfrm>
            <a:off x="1384041" y="4404049"/>
            <a:ext cx="9423918" cy="1487780"/>
          </a:xfrm>
          <a:prstGeom prst="rect">
            <a:avLst/>
          </a:prstGeom>
          <a:noFill/>
        </p:spPr>
        <p:txBody>
          <a:bodyPr wrap="square" rtlCol="0">
            <a:spAutoFit/>
          </a:bodyPr>
          <a:lstStyle/>
          <a:p>
            <a:pPr>
              <a:lnSpc>
                <a:spcPct val="130000"/>
              </a:lnSpc>
            </a:pPr>
            <a:r>
              <a:rPr lang="en-SG" sz="1800">
                <a:effectLst/>
                <a:latin typeface="UTM Avo" panose="02040603050506020204" pitchFamily="18" charset="0"/>
                <a:ea typeface="Calibri" panose="020F0502020204030204" pitchFamily="34" charset="0"/>
              </a:rPr>
              <a:t>Struct COORD là cấu trúc xử lý tọa độ trên màn hình console. Gán hoành độ và tung độ cho biến </a:t>
            </a:r>
            <a:r>
              <a:rPr lang="en-SG" sz="1800" i="1">
                <a:effectLst/>
                <a:latin typeface="UTM Avo" panose="02040603050506020204" pitchFamily="18" charset="0"/>
                <a:ea typeface="Calibri" panose="020F0502020204030204" pitchFamily="34" charset="0"/>
              </a:rPr>
              <a:t>coord</a:t>
            </a:r>
            <a:r>
              <a:rPr lang="en-SG" sz="1800">
                <a:effectLst/>
                <a:latin typeface="UTM Avo" panose="02040603050506020204" pitchFamily="18" charset="0"/>
                <a:ea typeface="Calibri" panose="020F0502020204030204" pitchFamily="34" charset="0"/>
              </a:rPr>
              <a:t> sau đó thiết lập vị trí lên màn hình bằng hàm SetConsoleCursorPosition (HANDLE thực chất là </a:t>
            </a:r>
            <a:r>
              <a:rPr lang="en-SG" sz="1800" i="1">
                <a:effectLst/>
                <a:latin typeface="UTM Avo" panose="02040603050506020204" pitchFamily="18" charset="0"/>
                <a:ea typeface="Calibri" panose="020F0502020204030204" pitchFamily="34" charset="0"/>
              </a:rPr>
              <a:t>void*</a:t>
            </a:r>
            <a:r>
              <a:rPr lang="en-SG" sz="1800">
                <a:effectLst/>
                <a:latin typeface="UTM Avo" panose="02040603050506020204" pitchFamily="18" charset="0"/>
                <a:ea typeface="Calibri" panose="020F0502020204030204" pitchFamily="34" charset="0"/>
              </a:rPr>
              <a:t>). Ta có được bằng cách gọi hàm GetStdHandle với tham số là một cờ STD_OUTPUT_HANDLE.</a:t>
            </a:r>
            <a:endParaRPr lang="en-SG">
              <a:latin typeface="UTM Avo" panose="02040603050506020204" pitchFamily="18" charset="0"/>
            </a:endParaRPr>
          </a:p>
        </p:txBody>
      </p:sp>
    </p:spTree>
    <p:extLst>
      <p:ext uri="{BB962C8B-B14F-4D97-AF65-F5344CB8AC3E}">
        <p14:creationId xmlns:p14="http://schemas.microsoft.com/office/powerpoint/2010/main" val="216846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901820" y="470634"/>
            <a:ext cx="7339460" cy="369332"/>
          </a:xfrm>
          <a:prstGeom prst="rect">
            <a:avLst/>
          </a:prstGeom>
          <a:noFill/>
        </p:spPr>
        <p:txBody>
          <a:bodyPr wrap="square">
            <a:spAutoFit/>
          </a:bodyPr>
          <a:lstStyle/>
          <a:p>
            <a:pPr algn="just"/>
            <a:r>
              <a:rPr lang="en-SG">
                <a:latin typeface="UTM Avo" panose="02040603050506020204" pitchFamily="18" charset="0"/>
              </a:rPr>
              <a:t>Xây dựng hàm setTextColor() chỉnh màu cho ký tự in ra console.</a:t>
            </a:r>
          </a:p>
        </p:txBody>
      </p:sp>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832237411"/>
              </p:ext>
            </p:extLst>
          </p:nvPr>
        </p:nvGraphicFramePr>
        <p:xfrm>
          <a:off x="848697" y="1796197"/>
          <a:ext cx="5748045" cy="4760997"/>
        </p:xfrm>
        <a:graphic>
          <a:graphicData uri="http://schemas.openxmlformats.org/drawingml/2006/table">
            <a:tbl>
              <a:tblPr/>
              <a:tblGrid>
                <a:gridCol w="802800">
                  <a:extLst>
                    <a:ext uri="{9D8B030D-6E8A-4147-A177-3AD203B41FA5}">
                      <a16:colId xmlns:a16="http://schemas.microsoft.com/office/drawing/2014/main" val="20000"/>
                    </a:ext>
                  </a:extLst>
                </a:gridCol>
                <a:gridCol w="4945245">
                  <a:extLst>
                    <a:ext uri="{9D8B030D-6E8A-4147-A177-3AD203B41FA5}">
                      <a16:colId xmlns:a16="http://schemas.microsoft.com/office/drawing/2014/main" val="20001"/>
                    </a:ext>
                  </a:extLst>
                </a:gridCol>
              </a:tblGrid>
              <a:tr h="228253">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28253">
                <a:tc>
                  <a:txBody>
                    <a:bodyPr/>
                    <a:lstStyle/>
                    <a:p>
                      <a:pPr algn="ctr">
                        <a:lnSpc>
                          <a:spcPct val="100000"/>
                        </a:lnSpc>
                      </a:pPr>
                      <a:r>
                        <a:rPr lang="en-US" sz="1200" b="0" strike="noStrike" spc="-1">
                          <a:latin typeface="UTM Avo" panose="02040603050506020204" pitchFamily="18" charset="0"/>
                        </a:rPr>
                        <a:t>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resetData()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00780867"/>
                  </a:ext>
                </a:extLst>
              </a:tr>
              <a:tr h="228253">
                <a:tc>
                  <a:txBody>
                    <a:bodyPr/>
                    <a:lstStyle/>
                    <a:p>
                      <a:pPr algn="ctr">
                        <a:lnSpc>
                          <a:spcPct val="100000"/>
                        </a:lnSpc>
                      </a:pPr>
                      <a:r>
                        <a:rPr lang="en-US" sz="1200" b="0" strike="noStrike" spc="-1">
                          <a:latin typeface="UTM Avo" panose="02040603050506020204" pitchFamily="18" charset="0"/>
                        </a:rPr>
                        <a:t>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deleteCarData(); direction = </a:t>
                      </a:r>
                      <a:r>
                        <a:rPr lang="en-SG" sz="1200">
                          <a:solidFill>
                            <a:srgbClr val="A31515"/>
                          </a:solidFill>
                          <a:latin typeface="Consolas" panose="020B0609020204030204" pitchFamily="49" charset="0"/>
                        </a:rPr>
                        <a:t>'D’</a:t>
                      </a:r>
                      <a:r>
                        <a:rPr lang="en-SG" sz="1200">
                          <a:solidFill>
                            <a:srgbClr val="000000"/>
                          </a:solidFill>
                          <a:latin typeface="Consolas" panose="020B0609020204030204" pitchFamily="49" charset="0"/>
                        </a:rPr>
                        <a:t>; speed = 1; step = 0;</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2489526"/>
                  </a:ext>
                </a:extLst>
              </a:tr>
              <a:tr h="228253">
                <a:tc>
                  <a:txBody>
                    <a:bodyPr/>
                    <a:lstStyle/>
                    <a:p>
                      <a:pPr algn="ctr">
                        <a:lnSpc>
                          <a:spcPct val="100000"/>
                        </a:lnSpc>
                      </a:pPr>
                      <a:r>
                        <a:rPr lang="en-US" sz="1200" b="0" strike="noStrike" spc="-1">
                          <a:latin typeface="UTM Avo" panose="02040603050506020204" pitchFamily="18" charset="0"/>
                        </a:rPr>
                        <a:t>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player_name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DEFAULT_PLAYER_NAME;</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384201"/>
                  </a:ext>
                </a:extLst>
              </a:tr>
              <a:tr h="228253">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 </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DEFAULT_CHARACTER_POS;</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7222110"/>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[MAX_CAR];</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28253">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carInfo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CAR</a:t>
                      </a:r>
                      <a:r>
                        <a:rPr lang="en-US" sz="1200">
                          <a:solidFill>
                            <a:srgbClr val="000000"/>
                          </a:solidFill>
                          <a:latin typeface="Consolas" panose="020B0609020204030204" pitchFamily="49" charset="0"/>
                        </a:rPr>
                        <a:t>[MAX_CAR];</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7</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srand((</a:t>
                      </a:r>
                      <a:r>
                        <a:rPr lang="en-SG" sz="1200">
                          <a:solidFill>
                            <a:srgbClr val="0000FF"/>
                          </a:solidFill>
                          <a:latin typeface="Consolas" panose="020B0609020204030204" pitchFamily="49" charset="0"/>
                        </a:rPr>
                        <a:t>unsigned</a:t>
                      </a:r>
                      <a:r>
                        <a:rPr lang="en-SG" sz="1200">
                          <a:solidFill>
                            <a:srgbClr val="000000"/>
                          </a:solidFill>
                          <a:latin typeface="Consolas" panose="020B0609020204030204" pitchFamily="49" charset="0"/>
                        </a:rPr>
                        <a:t>)time(</a:t>
                      </a:r>
                      <a:r>
                        <a:rPr lang="en-SG" sz="1200">
                          <a:solidFill>
                            <a:srgbClr val="6F008A"/>
                          </a:solidFill>
                          <a:latin typeface="Consolas" panose="020B0609020204030204" pitchFamily="49" charset="0"/>
                        </a:rPr>
                        <a:t>NULL</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8253">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28253">
                <a:tc>
                  <a:txBody>
                    <a:bodyPr/>
                    <a:lstStyle/>
                    <a:p>
                      <a:pPr algn="ctr">
                        <a:lnSpc>
                          <a:spcPct val="100000"/>
                        </a:lnSpc>
                      </a:pPr>
                      <a:r>
                        <a:rPr lang="en-US" sz="1200" b="0" strike="noStrike" spc="-1">
                          <a:solidFill>
                            <a:srgbClr val="000000"/>
                          </a:solidFill>
                          <a:latin typeface="UTM Avo" panose="02040603050506020204" pitchFamily="18" charset="0"/>
                        </a:rPr>
                        <a:t>9</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carInfo[i].direction = rand() % 2;</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88031">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carInfo[i].length = MIN_CAR_LENGTH + rand() % (MAX_CAR_LENGTH - MIN_CAR_LENGTH + 1);</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4244841"/>
                  </a:ext>
                </a:extLst>
              </a:tr>
              <a:tr h="228253">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carArray[i]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[carInfo[i].length];</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9761191"/>
                  </a:ext>
                </a:extLst>
              </a:tr>
              <a:tr h="463317">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int</a:t>
                      </a:r>
                      <a:r>
                        <a:rPr lang="en-US" sz="1200">
                          <a:solidFill>
                            <a:srgbClr val="000000"/>
                          </a:solidFill>
                          <a:latin typeface="Consolas" panose="020B0609020204030204" pitchFamily="49" charset="0"/>
                        </a:rPr>
                        <a:t> temp = (rand() % (WIDTH_CONSOLE - carInfo[i].length)) + 1;</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2973192"/>
                  </a:ext>
                </a:extLst>
              </a:tr>
              <a:tr h="228253">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5725235"/>
                  </a:ext>
                </a:extLst>
              </a:tr>
              <a:tr h="228253">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carArray[i][j] = temp + j;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6342873"/>
                  </a:ext>
                </a:extLst>
              </a:tr>
              <a:tr h="228253">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memset(prevPos, 0, </a:t>
                      </a:r>
                      <a:r>
                        <a:rPr lang="en-US" sz="1200">
                          <a:solidFill>
                            <a:srgbClr val="0000FF"/>
                          </a:solidFill>
                          <a:latin typeface="Consolas" panose="020B0609020204030204" pitchFamily="49" charset="0"/>
                        </a:rPr>
                        <a:t>sizeof</a:t>
                      </a:r>
                      <a:r>
                        <a:rPr lang="en-US" sz="1200">
                          <a:solidFill>
                            <a:srgbClr val="000000"/>
                          </a:solidFill>
                          <a:latin typeface="Consolas" panose="020B0609020204030204" pitchFamily="49" charset="0"/>
                        </a:rPr>
                        <a:t>(prevPos));</a:t>
                      </a:r>
                      <a:r>
                        <a:rPr lang="en-SG" sz="1200">
                          <a:solidFill>
                            <a:srgbClr val="000000"/>
                          </a:solidFill>
                          <a:latin typeface="Consolas" panose="020B0609020204030204" pitchFamily="49" charset="0"/>
                        </a:rPr>
                        <a:t>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3468749"/>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9</a:t>
            </a:r>
            <a:endParaRPr lang="en-SG" b="1">
              <a:solidFill>
                <a:schemeClr val="accent2">
                  <a:lumMod val="75000"/>
                </a:schemeClr>
              </a:solidFill>
              <a:latin typeface="UTM Avo" panose="02040603050506020204" pitchFamily="18" charset="0"/>
            </a:endParaRPr>
          </a:p>
        </p:txBody>
      </p:sp>
      <p:sp>
        <p:nvSpPr>
          <p:cNvPr id="10" name="TextBox 9">
            <a:extLst>
              <a:ext uri="{FF2B5EF4-FFF2-40B4-BE49-F238E27FC236}">
                <a16:creationId xmlns:a16="http://schemas.microsoft.com/office/drawing/2014/main" id="{137A0FF0-729D-4C12-961E-9CAA4AC77F6B}"/>
              </a:ext>
            </a:extLst>
          </p:cNvPr>
          <p:cNvSpPr txBox="1"/>
          <p:nvPr/>
        </p:nvSpPr>
        <p:spPr>
          <a:xfrm>
            <a:off x="838199" y="1054033"/>
            <a:ext cx="206362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10</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5EDE7FE3-95A5-41BB-BA3F-61DD2F5343A8}"/>
              </a:ext>
            </a:extLst>
          </p:cNvPr>
          <p:cNvSpPr txBox="1"/>
          <p:nvPr/>
        </p:nvSpPr>
        <p:spPr>
          <a:xfrm>
            <a:off x="7317481" y="2140718"/>
            <a:ext cx="3983938" cy="3648371"/>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a:latin typeface="UTM Avo" panose="02040603050506020204" pitchFamily="18" charset="0"/>
              </a:rPr>
              <a:t>Cần xây dựng hàm resetData() nếu người chơi tạo game mới bằng việc đặt lại các giá trị biến đã gọi trước đó. </a:t>
            </a:r>
          </a:p>
          <a:p>
            <a:pPr marL="285750" indent="-285750" algn="just">
              <a:lnSpc>
                <a:spcPct val="130000"/>
              </a:lnSpc>
              <a:buFont typeface="Wingdings" panose="05000000000000000000" pitchFamily="2" charset="2"/>
              <a:buChar char="§"/>
            </a:pPr>
            <a:r>
              <a:rPr lang="en-US">
                <a:latin typeface="UTM Avo" panose="02040603050506020204" pitchFamily="18" charset="0"/>
              </a:rPr>
              <a:t>Lệnh rand() tạo hướng, chiều dài xe ngẫu nhiên và vị trí ngẫu nhiên của xe thứ i nhờ biến temp.</a:t>
            </a:r>
          </a:p>
          <a:p>
            <a:pPr marL="285750" indent="-285750" algn="just">
              <a:lnSpc>
                <a:spcPct val="130000"/>
              </a:lnSpc>
              <a:buFont typeface="Wingdings" panose="05000000000000000000" pitchFamily="2" charset="2"/>
              <a:buChar char="§"/>
            </a:pPr>
            <a:r>
              <a:rPr lang="en-US">
                <a:latin typeface="UTM Avo" panose="02040603050506020204" pitchFamily="18" charset="0"/>
              </a:rPr>
              <a:t>Sau cùng, reset mảng prevPos nhờ hàm memset. </a:t>
            </a:r>
            <a:endParaRPr lang="en-SG">
              <a:latin typeface="UTM Avo" panose="02040603050506020204" pitchFamily="18" charset="0"/>
            </a:endParaRPr>
          </a:p>
        </p:txBody>
      </p:sp>
    </p:spTree>
    <p:extLst>
      <p:ext uri="{BB962C8B-B14F-4D97-AF65-F5344CB8AC3E}">
        <p14:creationId xmlns:p14="http://schemas.microsoft.com/office/powerpoint/2010/main" val="354097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Effect transition="in" filter="fade">
                                      <p:cBhvr>
                                        <p:cTn id="32" dur="500"/>
                                        <p:tgtEl>
                                          <p:spTgt spid="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fade">
                                      <p:cBhvr>
                                        <p:cTn id="3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1"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rPr>
              <a:t>Xây dựng thư viện chứa các hàm sử dụng để quản lí và điều khiển các chức năng khi </a:t>
            </a:r>
          </a:p>
          <a:p>
            <a:pPr algn="ctr">
              <a:lnSpc>
                <a:spcPct val="110000"/>
              </a:lnSpc>
            </a:pPr>
            <a:r>
              <a:rPr lang="en-SG" sz="3200">
                <a:latin typeface="UTM Avo" panose="02040603050506020204" pitchFamily="18" charset="0"/>
              </a:rPr>
              <a:t>chơi game, các hàm trang trí, hiệu ứng</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2 (gameControl.h)</a:t>
            </a:r>
            <a:endParaRPr lang="en-SG" sz="3200"/>
          </a:p>
        </p:txBody>
      </p:sp>
    </p:spTree>
    <p:extLst>
      <p:ext uri="{BB962C8B-B14F-4D97-AF65-F5344CB8AC3E}">
        <p14:creationId xmlns:p14="http://schemas.microsoft.com/office/powerpoint/2010/main" val="1690063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077308590"/>
              </p:ext>
            </p:extLst>
          </p:nvPr>
        </p:nvGraphicFramePr>
        <p:xfrm>
          <a:off x="2379550" y="1092470"/>
          <a:ext cx="7432900" cy="3261360"/>
        </p:xfrm>
        <a:graphic>
          <a:graphicData uri="http://schemas.openxmlformats.org/drawingml/2006/table">
            <a:tbl>
              <a:tblPr/>
              <a:tblGrid>
                <a:gridCol w="864149">
                  <a:extLst>
                    <a:ext uri="{9D8B030D-6E8A-4147-A177-3AD203B41FA5}">
                      <a16:colId xmlns:a16="http://schemas.microsoft.com/office/drawing/2014/main" val="20000"/>
                    </a:ext>
                  </a:extLst>
                </a:gridCol>
                <a:gridCol w="6568751">
                  <a:extLst>
                    <a:ext uri="{9D8B030D-6E8A-4147-A177-3AD203B41FA5}">
                      <a16:colId xmlns:a16="http://schemas.microsoft.com/office/drawing/2014/main" val="20001"/>
                    </a:ext>
                  </a:extLst>
                </a:gridCol>
              </a:tblGrid>
              <a:tr h="18413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bool</a:t>
                      </a:r>
                      <a:r>
                        <a:rPr lang="en-US" sz="1600">
                          <a:solidFill>
                            <a:srgbClr val="000000"/>
                          </a:solidFill>
                          <a:latin typeface="Consolas" panose="020B0609020204030204" pitchFamily="49" charset="0"/>
                        </a:rPr>
                        <a:t> isImpact(</a:t>
                      </a: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2B91AF"/>
                          </a:solidFill>
                          <a:latin typeface="Consolas" panose="020B0609020204030204" pitchFamily="49" charset="0"/>
                        </a:rPr>
                        <a:t>POINT</a:t>
                      </a:r>
                      <a:r>
                        <a:rPr lang="en-US" sz="1600">
                          <a:solidFill>
                            <a:srgbClr val="000000"/>
                          </a:solidFill>
                          <a:latin typeface="Consolas" panose="020B0609020204030204" pitchFamily="49" charset="0"/>
                        </a:rPr>
                        <a:t>&amp;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 {</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if</a:t>
                      </a:r>
                      <a:r>
                        <a:rPr lang="en-US" sz="1600">
                          <a:solidFill>
                            <a:srgbClr val="000000"/>
                          </a:solidFill>
                          <a:latin typeface="Consolas" panose="020B0609020204030204" pitchFamily="49" charset="0"/>
                        </a:rPr>
                        <a:t> (player_pos.y == 2 || player_pos.y == 24)</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false</a:t>
                      </a:r>
                      <a:r>
                        <a:rPr lang="en-SG" sz="1600">
                          <a:solidFill>
                            <a:srgbClr val="000000"/>
                          </a:solidFill>
                          <a:latin typeface="Consolas" panose="020B0609020204030204" pitchFamily="49" charset="0"/>
                        </a:rPr>
                        <a:t>;</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600" b="0" strike="noStrike" spc="-1">
                          <a:solidFill>
                            <a:srgbClr val="000000"/>
                          </a:solidFill>
                          <a:latin typeface="Times New Roman"/>
                        </a:rPr>
                        <a:t>  </a:t>
                      </a:r>
                      <a:r>
                        <a:rPr lang="en-SG" sz="1600">
                          <a:solidFill>
                            <a:srgbClr val="0000FF"/>
                          </a:solidFill>
                          <a:latin typeface="Consolas" panose="020B0609020204030204" pitchFamily="49" charset="0"/>
                        </a:rPr>
                        <a:t>for</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int</a:t>
                      </a:r>
                      <a:r>
                        <a:rPr lang="en-SG" sz="1600">
                          <a:solidFill>
                            <a:srgbClr val="000000"/>
                          </a:solidFill>
                          <a:latin typeface="Consolas" panose="020B0609020204030204" pitchFamily="49" charset="0"/>
                        </a:rPr>
                        <a:t> i = 0; i &lt; carInfo[player_pos.y - 3].length; 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if</a:t>
                      </a:r>
                      <a:r>
                        <a:rPr lang="en-US" sz="1600">
                          <a:solidFill>
                            <a:srgbClr val="000000"/>
                          </a:solidFill>
                          <a:latin typeface="Consolas" panose="020B0609020204030204" pitchFamily="49" charset="0"/>
                        </a:rPr>
                        <a:t>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 == carArray[player_pos.y - 3][i])</a:t>
                      </a:r>
                      <a:endParaRPr lang="en-US" sz="16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true</a:t>
                      </a:r>
                      <a:r>
                        <a:rPr lang="en-SG" sz="1600">
                          <a:solidFill>
                            <a:srgbClr val="000000"/>
                          </a:solidFill>
                          <a:latin typeface="Consolas" panose="020B0609020204030204" pitchFamily="49" charset="0"/>
                        </a:rPr>
                        <a:t>;</a:t>
                      </a:r>
                      <a:endParaRPr lang="en-US" sz="16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600">
                          <a:solidFill>
                            <a:srgbClr val="0000FF"/>
                          </a:solidFill>
                          <a:latin typeface="Consolas" panose="020B0609020204030204" pitchFamily="49" charset="0"/>
                        </a:rPr>
                        <a:t> return</a:t>
                      </a:r>
                      <a:r>
                        <a:rPr lang="en-SG" sz="1600">
                          <a:solidFill>
                            <a:srgbClr val="000000"/>
                          </a:solidFill>
                          <a:latin typeface="Consolas" panose="020B0609020204030204" pitchFamily="49" charset="0"/>
                        </a:rPr>
                        <a:t> </a:t>
                      </a:r>
                      <a:r>
                        <a:rPr lang="en-SG" sz="1600">
                          <a:solidFill>
                            <a:srgbClr val="0000FF"/>
                          </a:solidFill>
                          <a:latin typeface="Consolas" panose="020B0609020204030204" pitchFamily="49" charset="0"/>
                        </a:rPr>
                        <a:t>false</a:t>
                      </a:r>
                      <a:r>
                        <a:rPr lang="en-SG" sz="1600">
                          <a:solidFill>
                            <a:srgbClr val="000000"/>
                          </a:solidFill>
                          <a:latin typeface="Consolas" panose="020B0609020204030204" pitchFamily="49" charset="0"/>
                        </a:rPr>
                        <a:t>;</a:t>
                      </a:r>
                      <a:endParaRPr lang="en-US" sz="16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8</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6"/>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60984"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581C55C-FAC4-4462-A10B-193F1A569AED}"/>
              </a:ext>
            </a:extLst>
          </p:cNvPr>
          <p:cNvSpPr txBox="1"/>
          <p:nvPr/>
        </p:nvSpPr>
        <p:spPr>
          <a:xfrm>
            <a:off x="1434426" y="4801560"/>
            <a:ext cx="9125339" cy="1127681"/>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Khi người chơi đang đứng ở vị trí p.y tương ứng với xe thứ y – 3. Ta kiểm tra vị trí hoành độ p.x của nhân vật có trùng với bất kỳ đoạn nào của xe hay không. Nếu có trả về True (đã va chạm) và ngược lại.</a:t>
            </a:r>
            <a:endParaRPr lang="en-SG">
              <a:latin typeface="UTM Avo" panose="02040603050506020204" pitchFamily="18" charset="0"/>
            </a:endParaRPr>
          </a:p>
        </p:txBody>
      </p:sp>
    </p:spTree>
    <p:extLst>
      <p:ext uri="{BB962C8B-B14F-4D97-AF65-F5344CB8AC3E}">
        <p14:creationId xmlns:p14="http://schemas.microsoft.com/office/powerpoint/2010/main" val="33548157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676709333"/>
              </p:ext>
            </p:extLst>
          </p:nvPr>
        </p:nvGraphicFramePr>
        <p:xfrm>
          <a:off x="504096" y="947687"/>
          <a:ext cx="5470605" cy="553012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processDead()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a:t>
                      </a:r>
                      <a:r>
                        <a:rPr lang="en-US" sz="1200">
                          <a:solidFill>
                            <a:srgbClr val="000000"/>
                          </a:solidFill>
                          <a:latin typeface="Consolas" panose="020B0609020204030204" pitchFamily="49" charset="0"/>
                        </a:rPr>
                        <a:t>ghost_pos.y = </a:t>
                      </a:r>
                      <a:r>
                        <a:rPr lang="en-US" sz="1200">
                          <a:solidFill>
                            <a:srgbClr val="6F008A"/>
                          </a:solidFill>
                          <a:latin typeface="Consolas" panose="020B0609020204030204" pitchFamily="49" charset="0"/>
                        </a:rPr>
                        <a:t>max</a:t>
                      </a:r>
                      <a:r>
                        <a:rPr lang="en-US" sz="1200">
                          <a:solidFill>
                            <a:srgbClr val="000000"/>
                          </a:solidFill>
                          <a:latin typeface="Consolas" panose="020B0609020204030204" pitchFamily="49" charset="0"/>
                        </a:rPr>
                        <a:t>(player_pos.y, 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ghost_pos.x = </a:t>
                      </a:r>
                      <a:r>
                        <a:rPr lang="en-US" sz="1200">
                          <a:solidFill>
                            <a:srgbClr val="6F008A"/>
                          </a:solidFill>
                          <a:latin typeface="Consolas" panose="020B0609020204030204" pitchFamily="49" charset="0"/>
                        </a:rPr>
                        <a:t>min</a:t>
                      </a:r>
                      <a:r>
                        <a:rPr lang="en-US" sz="1200">
                          <a:solidFill>
                            <a:srgbClr val="000000"/>
                          </a:solidFill>
                          <a:latin typeface="Consolas" panose="020B0609020204030204" pitchFamily="49" charset="0"/>
                        </a:rPr>
                        <a:t>(player_pos.x, WIDTH_CONSOLE - 8);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b="0" strike="noStrike" spc="-1">
                          <a:latin typeface="Arial"/>
                        </a:rPr>
                        <a:t>  </a:t>
                      </a:r>
                      <a:r>
                        <a:rPr lang="en-SG" sz="1200">
                          <a:solidFill>
                            <a:srgbClr val="000000"/>
                          </a:solidFill>
                          <a:latin typeface="Consolas" panose="020B0609020204030204" pitchFamily="49" charset="0"/>
                        </a:rPr>
                        <a:t>setTextColor(8);</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for</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i = PLAYGROUND_SECTION_HEIGHT; i &gt; ghost_pos.y; --i)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a:t>
                      </a:r>
                      <a:r>
                        <a:rPr lang="en-SG" sz="1200">
                          <a:solidFill>
                            <a:srgbClr val="000000"/>
                          </a:solidFill>
                          <a:latin typeface="Consolas" panose="020B0609020204030204" pitchFamily="49" charset="0"/>
                        </a:rPr>
                        <a:t>fillBox(1, i,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a:t>
                      </a:r>
                      <a:r>
                        <a:rPr lang="en-US" sz="1200">
                          <a:solidFill>
                            <a:srgbClr val="000000"/>
                          </a:solidFill>
                          <a:latin typeface="Consolas" panose="020B0609020204030204" pitchFamily="49" charset="0"/>
                        </a:rPr>
                        <a:t>fillBox(4, i,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while</a:t>
                      </a:r>
                      <a:r>
                        <a:rPr lang="en-US" sz="1200">
                          <a:solidFill>
                            <a:srgbClr val="000000"/>
                          </a:solidFill>
                          <a:latin typeface="Consolas" panose="020B0609020204030204" pitchFamily="49" charset="0"/>
                        </a:rPr>
                        <a:t> (ghost_pos.y &gt; 5) {</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fillBox(1, ghost_pos.y + 1,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fillBox(4, ghost_pos.y + 1,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ghost_height - 1; i &gt;= 0; i--)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ghost_pos.y - i,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GotoXY(ghost_pos.x, ghost_pos.y - 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ghost_shape[ghost_height - i - 1];</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ghost_pos.y--;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18413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Sleep(75);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C7508DA-243D-40CC-9D8C-302C58427C70}"/>
              </a:ext>
            </a:extLst>
          </p:cNvPr>
          <p:cNvSpPr txBox="1"/>
          <p:nvPr/>
        </p:nvSpPr>
        <p:spPr>
          <a:xfrm>
            <a:off x="2767586" y="451558"/>
            <a:ext cx="8005665" cy="407484"/>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processDead() xử lí khi người chơi thua do đụng xe.</a:t>
            </a:r>
            <a:endParaRPr lang="en-SG">
              <a:latin typeface="UTM Avo" panose="02040603050506020204" pitchFamily="18" charset="0"/>
            </a:endParaRPr>
          </a:p>
        </p:txBody>
      </p:sp>
      <p:graphicFrame>
        <p:nvGraphicFramePr>
          <p:cNvPr id="8" name="Table 4">
            <a:extLst>
              <a:ext uri="{FF2B5EF4-FFF2-40B4-BE49-F238E27FC236}">
                <a16:creationId xmlns:a16="http://schemas.microsoft.com/office/drawing/2014/main" id="{644EDD1A-2952-407D-8B93-7BBBDBF56455}"/>
              </a:ext>
            </a:extLst>
          </p:cNvPr>
          <p:cNvGraphicFramePr/>
          <p:nvPr>
            <p:extLst>
              <p:ext uri="{D42A27DB-BD31-4B8C-83A1-F6EECF244321}">
                <p14:modId xmlns:p14="http://schemas.microsoft.com/office/powerpoint/2010/main" val="1388364833"/>
              </p:ext>
            </p:extLst>
          </p:nvPr>
        </p:nvGraphicFramePr>
        <p:xfrm>
          <a:off x="6217299" y="1359166"/>
          <a:ext cx="5470605" cy="470716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while</a:t>
                      </a:r>
                      <a:r>
                        <a:rPr lang="en-US" sz="1200">
                          <a:solidFill>
                            <a:srgbClr val="000000"/>
                          </a:solidFill>
                          <a:latin typeface="Consolas" panose="020B0609020204030204" pitchFamily="49" charset="0"/>
                        </a:rPr>
                        <a:t> (ghost_pos.y &gt; 0)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19</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fillBox(1, ghost_pos.y + 1, 4, 0, </a:t>
                      </a:r>
                      <a:r>
                        <a:rPr lang="en-SG" sz="1200">
                          <a:solidFill>
                            <a:srgbClr val="A31515"/>
                          </a:solidFill>
                          <a:latin typeface="Consolas" panose="020B0609020204030204" pitchFamily="49" charset="0"/>
                        </a:rPr>
                        <a:t>"X_X"</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20</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fillBox(4, ghost_pos.y + 1, WIDTH_CONSOLE - 7, 0, </a:t>
                      </a:r>
                      <a:r>
                        <a:rPr lang="en-US" sz="1200">
                          <a:solidFill>
                            <a:srgbClr val="A31515"/>
                          </a:solidFill>
                          <a:latin typeface="Consolas" panose="020B0609020204030204" pitchFamily="49" charset="0"/>
                        </a:rPr>
                        <a:t>"   X_X"</a:t>
                      </a:r>
                      <a:r>
                        <a:rPr lang="en-US"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21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i = ghost_pos.y - 2; i &gt;= 0;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ghost_pos.y - i,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23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GotoXY(ghost_pos.x, ghost_pos.y - i);</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24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ghost_shape[ghost_height - i - 1];</a:t>
                      </a:r>
                      <a:r>
                        <a:rPr lang="en-SG"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26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ghost_pos.y--;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27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Sleep(100);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28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fillBox(1, 1, WIDTH_CONSOLE - 2, HEIGHT_CONSOLE - 3,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Sleep(250);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endGameMenu();</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setTextColor(7);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bl>
          </a:graphicData>
        </a:graphic>
      </p:graphicFrame>
    </p:spTree>
    <p:extLst>
      <p:ext uri="{BB962C8B-B14F-4D97-AF65-F5344CB8AC3E}">
        <p14:creationId xmlns:p14="http://schemas.microsoft.com/office/powerpoint/2010/main" val="74864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BC7508DA-243D-40CC-9D8C-302C58427C70}"/>
              </a:ext>
            </a:extLst>
          </p:cNvPr>
          <p:cNvSpPr txBox="1"/>
          <p:nvPr/>
        </p:nvSpPr>
        <p:spPr>
          <a:xfrm>
            <a:off x="2767586" y="451558"/>
            <a:ext cx="8005665" cy="407484"/>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processDead() xử lí khi người chơi thua do đụng xe.</a:t>
            </a:r>
            <a:endParaRPr lang="en-SG">
              <a:latin typeface="UTM Avo" panose="02040603050506020204" pitchFamily="18" charset="0"/>
            </a:endParaRPr>
          </a:p>
        </p:txBody>
      </p:sp>
      <p:pic>
        <p:nvPicPr>
          <p:cNvPr id="3" name="Picture 2">
            <a:extLst>
              <a:ext uri="{FF2B5EF4-FFF2-40B4-BE49-F238E27FC236}">
                <a16:creationId xmlns:a16="http://schemas.microsoft.com/office/drawing/2014/main" id="{BEB62AE7-C5E1-42CB-9924-8E157A479C8E}"/>
              </a:ext>
            </a:extLst>
          </p:cNvPr>
          <p:cNvPicPr>
            <a:picLocks noChangeAspect="1"/>
          </p:cNvPicPr>
          <p:nvPr/>
        </p:nvPicPr>
        <p:blipFill>
          <a:blip r:embed="rId3"/>
          <a:stretch>
            <a:fillRect/>
          </a:stretch>
        </p:blipFill>
        <p:spPr>
          <a:xfrm>
            <a:off x="1008940" y="1233970"/>
            <a:ext cx="9954529" cy="4390059"/>
          </a:xfrm>
          <a:prstGeom prst="rect">
            <a:avLst/>
          </a:prstGeom>
        </p:spPr>
      </p:pic>
    </p:spTree>
    <p:extLst>
      <p:ext uri="{BB962C8B-B14F-4D97-AF65-F5344CB8AC3E}">
        <p14:creationId xmlns:p14="http://schemas.microsoft.com/office/powerpoint/2010/main" val="4154343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149A8-9A9A-4DF4-A788-30F898AE945C}"/>
              </a:ext>
            </a:extLst>
          </p:cNvPr>
          <p:cNvSpPr txBox="1"/>
          <p:nvPr/>
        </p:nvSpPr>
        <p:spPr>
          <a:xfrm>
            <a:off x="3254826" y="1590159"/>
            <a:ext cx="5682343" cy="646331"/>
          </a:xfrm>
          <a:prstGeom prst="rect">
            <a:avLst/>
          </a:prstGeom>
          <a:noFill/>
        </p:spPr>
        <p:txBody>
          <a:bodyPr wrap="square" rtlCol="0">
            <a:spAutoFit/>
          </a:bodyPr>
          <a:lstStyle/>
          <a:p>
            <a:pPr algn="ctr"/>
            <a:r>
              <a:rPr lang="en-SG" sz="3600" b="1">
                <a:effectLst/>
                <a:latin typeface="UTM Avo" panose="02040603050506020204" pitchFamily="18" charset="0"/>
                <a:ea typeface="Calibri" panose="020F0502020204030204" pitchFamily="34" charset="0"/>
              </a:rPr>
              <a:t>Thành viên nhóm 15</a:t>
            </a:r>
            <a:endParaRPr lang="en-SG" sz="3600"/>
          </a:p>
        </p:txBody>
      </p:sp>
      <p:sp>
        <p:nvSpPr>
          <p:cNvPr id="2" name="TextBox 1">
            <a:extLst>
              <a:ext uri="{FF2B5EF4-FFF2-40B4-BE49-F238E27FC236}">
                <a16:creationId xmlns:a16="http://schemas.microsoft.com/office/drawing/2014/main" id="{7217D44A-F6A3-4316-BA37-F8D00435BB36}"/>
              </a:ext>
            </a:extLst>
          </p:cNvPr>
          <p:cNvSpPr txBox="1"/>
          <p:nvPr/>
        </p:nvSpPr>
        <p:spPr>
          <a:xfrm>
            <a:off x="2804156" y="2805629"/>
            <a:ext cx="6583682" cy="1815882"/>
          </a:xfrm>
          <a:prstGeom prst="rect">
            <a:avLst/>
          </a:prstGeom>
          <a:noFill/>
        </p:spPr>
        <p:txBody>
          <a:bodyPr wrap="square" rtlCol="0">
            <a:spAutoFit/>
          </a:bodyPr>
          <a:lstStyle/>
          <a:p>
            <a:pPr algn="ctr"/>
            <a:r>
              <a:rPr lang="en-US" sz="2800">
                <a:latin typeface="UTM Avo" panose="02040603050506020204" pitchFamily="18" charset="0"/>
              </a:rPr>
              <a:t>Nguyễn Minh An – 20120029</a:t>
            </a:r>
          </a:p>
          <a:p>
            <a:pPr algn="ctr"/>
            <a:r>
              <a:rPr lang="en-US" sz="2800">
                <a:latin typeface="UTM Avo" panose="02040603050506020204" pitchFamily="18" charset="0"/>
              </a:rPr>
              <a:t>Võ Hoài An – 20120033</a:t>
            </a:r>
          </a:p>
          <a:p>
            <a:pPr algn="ctr"/>
            <a:r>
              <a:rPr lang="en-US" sz="2800">
                <a:latin typeface="UTM Avo" panose="02040603050506020204" pitchFamily="18" charset="0"/>
              </a:rPr>
              <a:t>Vương Lê Đức Bình – 20120043</a:t>
            </a:r>
          </a:p>
          <a:p>
            <a:pPr algn="ctr"/>
            <a:r>
              <a:rPr lang="en-US" sz="2800">
                <a:latin typeface="UTM Avo" panose="02040603050506020204" pitchFamily="18" charset="0"/>
              </a:rPr>
              <a:t>Trần Hoàng Phương Nam – 20120141</a:t>
            </a:r>
            <a:endParaRPr lang="en-SG" sz="2800">
              <a:latin typeface="UTM Avo" panose="02040603050506020204" pitchFamily="18" charset="0"/>
            </a:endParaRPr>
          </a:p>
        </p:txBody>
      </p:sp>
    </p:spTree>
    <p:extLst>
      <p:ext uri="{BB962C8B-B14F-4D97-AF65-F5344CB8AC3E}">
        <p14:creationId xmlns:p14="http://schemas.microsoft.com/office/powerpoint/2010/main" val="17326198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6"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643309901"/>
              </p:ext>
            </p:extLst>
          </p:nvPr>
        </p:nvGraphicFramePr>
        <p:xfrm>
          <a:off x="625394" y="1031664"/>
          <a:ext cx="5470605" cy="5364480"/>
        </p:xfrm>
        <a:graphic>
          <a:graphicData uri="http://schemas.openxmlformats.org/drawingml/2006/table">
            <a:tbl>
              <a:tblPr/>
              <a:tblGrid>
                <a:gridCol w="951196">
                  <a:extLst>
                    <a:ext uri="{9D8B030D-6E8A-4147-A177-3AD203B41FA5}">
                      <a16:colId xmlns:a16="http://schemas.microsoft.com/office/drawing/2014/main" val="20000"/>
                    </a:ext>
                  </a:extLst>
                </a:gridCol>
                <a:gridCol w="4519409">
                  <a:extLst>
                    <a:ext uri="{9D8B030D-6E8A-4147-A177-3AD203B41FA5}">
                      <a16:colId xmlns:a16="http://schemas.microsoft.com/office/drawing/2014/main" val="20001"/>
                    </a:ext>
                  </a:extLst>
                </a:gridCol>
              </a:tblGrid>
              <a:tr h="18413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void</a:t>
                      </a:r>
                      <a:r>
                        <a:rPr lang="en-SG" sz="1600">
                          <a:solidFill>
                            <a:srgbClr val="000000"/>
                          </a:solidFill>
                          <a:latin typeface="Consolas" panose="020B0609020204030204" pitchFamily="49" charset="0"/>
                        </a:rPr>
                        <a:t> processPass(</a:t>
                      </a:r>
                      <a:r>
                        <a:rPr lang="en-SG" sz="1600">
                          <a:solidFill>
                            <a:srgbClr val="2B91AF"/>
                          </a:solidFill>
                          <a:latin typeface="Consolas" panose="020B0609020204030204" pitchFamily="49" charset="0"/>
                        </a:rPr>
                        <a:t>POINT</a:t>
                      </a:r>
                      <a:r>
                        <a:rPr lang="en-SG" sz="1600">
                          <a:solidFill>
                            <a:srgbClr val="000000"/>
                          </a:solidFill>
                          <a:latin typeface="Consolas" panose="020B0609020204030204" pitchFamily="49" charset="0"/>
                        </a:rPr>
                        <a:t>&amp; </a:t>
                      </a:r>
                      <a:r>
                        <a:rPr lang="en-SG" sz="1600">
                          <a:solidFill>
                            <a:srgbClr val="808080"/>
                          </a:solidFill>
                          <a:latin typeface="Consolas" panose="020B0609020204030204" pitchFamily="49" charset="0"/>
                        </a:rPr>
                        <a:t>p</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onsolas" panose="020B0609020204030204" pitchFamily="49" charset="0"/>
                        </a:rPr>
                        <a:t> prevPos[speed - 1] =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if</a:t>
                      </a:r>
                      <a:r>
                        <a:rPr lang="en-SG" sz="1600">
                          <a:solidFill>
                            <a:srgbClr val="000000"/>
                          </a:solidFill>
                          <a:latin typeface="Consolas" panose="020B0609020204030204" pitchFamily="49" charset="0"/>
                        </a:rPr>
                        <a:t> (speed == MAX_SPEED)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600">
                          <a:solidFill>
                            <a:srgbClr val="0000FF"/>
                          </a:solidFill>
                          <a:latin typeface="Consolas" panose="020B0609020204030204" pitchFamily="49" charset="0"/>
                        </a:rPr>
                        <a:t>  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3;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GotoXY(prevPos[i], 2);</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6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cout </a:t>
                      </a:r>
                      <a:r>
                        <a:rPr lang="en-SG" sz="1600">
                          <a:solidFill>
                            <a:srgbClr val="008080"/>
                          </a:solidFill>
                          <a:latin typeface="Consolas" panose="020B0609020204030204" pitchFamily="49" charset="0"/>
                        </a:rPr>
                        <a:t>&lt;&lt;</a:t>
                      </a:r>
                      <a:r>
                        <a:rPr lang="en-SG" sz="1600">
                          <a:solidFill>
                            <a:srgbClr val="000000"/>
                          </a:solidFill>
                          <a:latin typeface="Consolas" panose="020B0609020204030204" pitchFamily="49" charset="0"/>
                        </a:rPr>
                        <a:t> </a:t>
                      </a:r>
                      <a:r>
                        <a:rPr lang="en-SG" sz="1600">
                          <a:solidFill>
                            <a:srgbClr val="A31515"/>
                          </a:solidFill>
                          <a:latin typeface="Consolas" panose="020B0609020204030204" pitchFamily="49" charset="0"/>
                        </a:rPr>
                        <a:t>" "</a:t>
                      </a:r>
                      <a:r>
                        <a:rPr lang="en-SG" sz="16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6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speed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600" b="0" strike="noStrike" spc="-1">
                          <a:solidFill>
                            <a:srgbClr val="000000"/>
                          </a:solidFill>
                          <a:latin typeface="UTM Avo" panose="02040603050506020204" pitchFamily="18" charset="0"/>
                        </a:rPr>
                        <a:t>8</a:t>
                      </a:r>
                      <a:endParaRPr lang="en-US" sz="16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 else</a:t>
                      </a:r>
                      <a:r>
                        <a:rPr lang="en-SG" sz="16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6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speed++;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9556332"/>
                  </a:ext>
                </a:extLst>
              </a:tr>
              <a:tr h="184130">
                <a:tc>
                  <a:txBody>
                    <a:bodyPr/>
                    <a:lstStyle/>
                    <a:p>
                      <a:pPr algn="ctr">
                        <a:lnSpc>
                          <a:spcPct val="100000"/>
                        </a:lnSpc>
                      </a:pPr>
                      <a:r>
                        <a:rPr lang="en-US" sz="16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600">
                          <a:solidFill>
                            <a:srgbClr val="0000FF"/>
                          </a:solidFill>
                          <a:latin typeface="Consolas" panose="020B0609020204030204" pitchFamily="49" charset="0"/>
                        </a:rPr>
                        <a:t>  for</a:t>
                      </a:r>
                      <a:r>
                        <a:rPr lang="nn-NO" sz="1600">
                          <a:solidFill>
                            <a:srgbClr val="000000"/>
                          </a:solidFill>
                          <a:latin typeface="Consolas" panose="020B0609020204030204" pitchFamily="49" charset="0"/>
                        </a:rPr>
                        <a:t> (</a:t>
                      </a:r>
                      <a:r>
                        <a:rPr lang="nn-NO" sz="1600">
                          <a:solidFill>
                            <a:srgbClr val="0000FF"/>
                          </a:solidFill>
                          <a:latin typeface="Consolas" panose="020B0609020204030204" pitchFamily="49" charset="0"/>
                        </a:rPr>
                        <a:t>int</a:t>
                      </a:r>
                      <a:r>
                        <a:rPr lang="nn-NO" sz="1600">
                          <a:solidFill>
                            <a:srgbClr val="000000"/>
                          </a:solidFill>
                          <a:latin typeface="Consolas" panose="020B0609020204030204" pitchFamily="49" charset="0"/>
                        </a:rPr>
                        <a:t> i = 0; i &lt; MAX_CAR; ++i)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0218069"/>
                  </a:ext>
                </a:extLst>
              </a:tr>
              <a:tr h="184130">
                <a:tc>
                  <a:txBody>
                    <a:bodyPr/>
                    <a:lstStyle/>
                    <a:p>
                      <a:pPr algn="ctr">
                        <a:lnSpc>
                          <a:spcPct val="100000"/>
                        </a:lnSpc>
                      </a:pPr>
                      <a:r>
                        <a:rPr lang="en-US" sz="16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600">
                          <a:solidFill>
                            <a:srgbClr val="000000"/>
                          </a:solidFill>
                          <a:latin typeface="Consolas" panose="020B0609020204030204" pitchFamily="49" charset="0"/>
                        </a:rPr>
                        <a:t>   carInfo[i].direction = rand() % 2;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84521833"/>
                  </a:ext>
                </a:extLst>
              </a:tr>
              <a:tr h="184130">
                <a:tc>
                  <a:txBody>
                    <a:bodyPr/>
                    <a:lstStyle/>
                    <a:p>
                      <a:pPr algn="ctr">
                        <a:lnSpc>
                          <a:spcPct val="100000"/>
                        </a:lnSpc>
                      </a:pPr>
                      <a:r>
                        <a:rPr lang="en-US" sz="16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onsolas" panose="020B0609020204030204" pitchFamily="49" charset="0"/>
                        </a:rPr>
                        <a:t> prevPos[speed - 1] = </a:t>
                      </a:r>
                      <a:r>
                        <a:rPr lang="en-US" sz="1600">
                          <a:solidFill>
                            <a:srgbClr val="808080"/>
                          </a:solidFill>
                          <a:latin typeface="Consolas" panose="020B0609020204030204" pitchFamily="49" charset="0"/>
                        </a:rPr>
                        <a:t>p</a:t>
                      </a:r>
                      <a:r>
                        <a:rPr lang="en-US" sz="1600">
                          <a:solidFill>
                            <a:srgbClr val="000000"/>
                          </a:solidFill>
                          <a:latin typeface="Consolas" panose="020B0609020204030204" pitchFamily="49" charset="0"/>
                        </a:rPr>
                        <a:t>.x;</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6244959"/>
                  </a:ext>
                </a:extLst>
              </a:tr>
              <a:tr h="184130">
                <a:tc>
                  <a:txBody>
                    <a:bodyPr/>
                    <a:lstStyle/>
                    <a:p>
                      <a:pPr algn="ctr">
                        <a:lnSpc>
                          <a:spcPct val="100000"/>
                        </a:lnSpc>
                      </a:pPr>
                      <a:r>
                        <a:rPr lang="en-US" sz="16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808080"/>
                          </a:solidFill>
                          <a:latin typeface="Consolas" panose="020B0609020204030204" pitchFamily="49" charset="0"/>
                        </a:rPr>
                        <a:t> p</a:t>
                      </a:r>
                      <a:r>
                        <a:rPr lang="en-SG" sz="1600">
                          <a:solidFill>
                            <a:srgbClr val="000000"/>
                          </a:solidFill>
                          <a:latin typeface="Consolas" panose="020B0609020204030204" pitchFamily="49" charset="0"/>
                        </a:rPr>
                        <a:t> </a:t>
                      </a:r>
                      <a:r>
                        <a:rPr lang="en-SG" sz="1600">
                          <a:solidFill>
                            <a:srgbClr val="008080"/>
                          </a:solidFill>
                          <a:latin typeface="Consolas" panose="020B0609020204030204" pitchFamily="49" charset="0"/>
                        </a:rPr>
                        <a:t>=</a:t>
                      </a:r>
                      <a:r>
                        <a:rPr lang="en-SG" sz="1600">
                          <a:solidFill>
                            <a:srgbClr val="000000"/>
                          </a:solidFill>
                          <a:latin typeface="Consolas" panose="020B0609020204030204" pitchFamily="49" charset="0"/>
                        </a:rPr>
                        <a:t> DEFAULT_CHARACTER_POS;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5217828"/>
                  </a:ext>
                </a:extLst>
              </a:tr>
              <a:tr h="184130">
                <a:tc>
                  <a:txBody>
                    <a:bodyPr/>
                    <a:lstStyle/>
                    <a:p>
                      <a:pPr algn="ctr">
                        <a:lnSpc>
                          <a:spcPct val="100000"/>
                        </a:lnSpc>
                      </a:pPr>
                      <a:r>
                        <a:rPr lang="en-US" sz="16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 direction = </a:t>
                      </a:r>
                      <a:r>
                        <a:rPr lang="en-SG" sz="1600">
                          <a:solidFill>
                            <a:srgbClr val="A31515"/>
                          </a:solidFill>
                          <a:latin typeface="Consolas" panose="020B0609020204030204" pitchFamily="49" charset="0"/>
                        </a:rPr>
                        <a:t>'D'</a:t>
                      </a:r>
                      <a:r>
                        <a:rPr lang="en-SG" sz="16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2184855"/>
                  </a:ext>
                </a:extLst>
              </a:tr>
              <a:tr h="184130">
                <a:tc>
                  <a:txBody>
                    <a:bodyPr/>
                    <a:lstStyle/>
                    <a:p>
                      <a:pPr algn="ctr">
                        <a:lnSpc>
                          <a:spcPct val="100000"/>
                        </a:lnSpc>
                      </a:pPr>
                      <a:r>
                        <a:rPr lang="en-US" sz="16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00"/>
                          </a:solidFill>
                          <a:latin typeface="Consolas" panose="020B0609020204030204" pitchFamily="49" charset="0"/>
                        </a:rPr>
                        <a:t>}</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37062777"/>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sp>
        <p:nvSpPr>
          <p:cNvPr id="4" name="TextBox 3">
            <a:extLst>
              <a:ext uri="{FF2B5EF4-FFF2-40B4-BE49-F238E27FC236}">
                <a16:creationId xmlns:a16="http://schemas.microsoft.com/office/drawing/2014/main" id="{7B6BCFA7-B5C5-49AD-8BFC-FD029834097E}"/>
              </a:ext>
            </a:extLst>
          </p:cNvPr>
          <p:cNvSpPr txBox="1"/>
          <p:nvPr/>
        </p:nvSpPr>
        <p:spPr>
          <a:xfrm>
            <a:off x="2771191" y="470634"/>
            <a:ext cx="8005665"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processPass() xử lí khi người chơi qua màn.</a:t>
            </a:r>
            <a:endParaRPr lang="en-SG">
              <a:latin typeface="UTM Avo" panose="02040603050506020204" pitchFamily="18" charset="0"/>
            </a:endParaRPr>
          </a:p>
        </p:txBody>
      </p:sp>
      <p:sp>
        <p:nvSpPr>
          <p:cNvPr id="2" name="TextBox 1">
            <a:extLst>
              <a:ext uri="{FF2B5EF4-FFF2-40B4-BE49-F238E27FC236}">
                <a16:creationId xmlns:a16="http://schemas.microsoft.com/office/drawing/2014/main" id="{3263EB24-05F4-40A0-8390-EA475DFB605A}"/>
              </a:ext>
            </a:extLst>
          </p:cNvPr>
          <p:cNvSpPr txBox="1"/>
          <p:nvPr/>
        </p:nvSpPr>
        <p:spPr>
          <a:xfrm>
            <a:off x="6346475" y="1244716"/>
            <a:ext cx="5038531" cy="4368568"/>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Lưu lại vị trí hoành độ của nhân vật hiện tại vào mảng </a:t>
            </a:r>
            <a:r>
              <a:rPr lang="en-US" sz="1800" i="1">
                <a:effectLst/>
                <a:latin typeface="UTM Avo" panose="02040603050506020204" pitchFamily="18" charset="0"/>
                <a:ea typeface="Calibri" panose="020F0502020204030204" pitchFamily="34" charset="0"/>
              </a:rPr>
              <a:t>prev_pos</a:t>
            </a:r>
            <a:r>
              <a:rPr lang="en-US" sz="1800">
                <a:effectLst/>
                <a:latin typeface="UTM Avo" panose="02040603050506020204" pitchFamily="18" charset="0"/>
                <a:ea typeface="Calibri" panose="020F0502020204030204" pitchFamily="34" charset="0"/>
              </a:rPr>
              <a:t> khi thắng.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Có 2 trường hợp xảy ra: </a:t>
            </a:r>
          </a:p>
          <a:p>
            <a:pPr marL="742950" lvl="1" indent="-285750" algn="just">
              <a:lnSpc>
                <a:spcPct val="130000"/>
              </a:lnSpc>
              <a:buFont typeface="Wingdings" panose="05000000000000000000" pitchFamily="2" charset="2"/>
              <a:buChar char="q"/>
            </a:pPr>
            <a:r>
              <a:rPr lang="en-US">
                <a:latin typeface="UTM Avo" panose="02040603050506020204" pitchFamily="18" charset="0"/>
                <a:ea typeface="Calibri" panose="020F0502020204030204" pitchFamily="34" charset="0"/>
              </a:rPr>
              <a:t>Ở</a:t>
            </a:r>
            <a:r>
              <a:rPr lang="en-US">
                <a:effectLst/>
                <a:latin typeface="UTM Avo" panose="02040603050506020204" pitchFamily="18" charset="0"/>
                <a:ea typeface="Calibri" panose="020F0502020204030204" pitchFamily="34" charset="0"/>
              </a:rPr>
              <a:t> level &lt; MAX_LEVEL, tăng level lên 1 đơn vị (speed++) và cập nhật lại hướng di chuyển mới cho từng xe. </a:t>
            </a:r>
          </a:p>
          <a:p>
            <a:pPr marL="742950" lvl="1" indent="-285750" algn="just">
              <a:lnSpc>
                <a:spcPct val="130000"/>
              </a:lnSpc>
              <a:buFont typeface="Wingdings" panose="05000000000000000000" pitchFamily="2" charset="2"/>
              <a:buChar char="q"/>
            </a:pPr>
            <a:r>
              <a:rPr lang="en-US">
                <a:latin typeface="UTM Avo" panose="02040603050506020204" pitchFamily="18" charset="0"/>
                <a:ea typeface="Calibri" panose="020F0502020204030204" pitchFamily="34" charset="0"/>
              </a:rPr>
              <a:t>Ở </a:t>
            </a:r>
            <a:r>
              <a:rPr lang="en-US">
                <a:effectLst/>
                <a:latin typeface="UTM Avo" panose="02040603050506020204" pitchFamily="18" charset="0"/>
                <a:ea typeface="Calibri" panose="020F0502020204030204" pitchFamily="34" charset="0"/>
              </a:rPr>
              <a:t>MAX_LEVEL, ta xoá các vị trí nhân vật đã về đích cũ trên console và đặt lại level speed = 1. </a:t>
            </a:r>
            <a:endParaRPr lang="en-US">
              <a:latin typeface="UTM Avo" panose="02040603050506020204" pitchFamily="18" charset="0"/>
              <a:ea typeface="Calibri" panose="020F0502020204030204" pitchFamily="34" charset="0"/>
            </a:endParaRPr>
          </a:p>
          <a:p>
            <a:pPr marL="263525" lvl="1" indent="-263525"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Cuối cùng, ta chuyển nhân vật mới về vị trí mặc định, sẵn sàng cho màn game mới.</a:t>
            </a:r>
            <a:endParaRPr lang="en-SG">
              <a:latin typeface="UTM Avo" panose="02040603050506020204" pitchFamily="18" charset="0"/>
            </a:endParaRPr>
          </a:p>
        </p:txBody>
      </p:sp>
    </p:spTree>
    <p:extLst>
      <p:ext uri="{BB962C8B-B14F-4D97-AF65-F5344CB8AC3E}">
        <p14:creationId xmlns:p14="http://schemas.microsoft.com/office/powerpoint/2010/main" val="316513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4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1725570003"/>
              </p:ext>
            </p:extLst>
          </p:nvPr>
        </p:nvGraphicFramePr>
        <p:xfrm>
          <a:off x="410790" y="1550595"/>
          <a:ext cx="4888997" cy="4981483"/>
        </p:xfrm>
        <a:graphic>
          <a:graphicData uri="http://schemas.openxmlformats.org/drawingml/2006/table">
            <a:tbl>
              <a:tblPr/>
              <a:tblGrid>
                <a:gridCol w="708883">
                  <a:extLst>
                    <a:ext uri="{9D8B030D-6E8A-4147-A177-3AD203B41FA5}">
                      <a16:colId xmlns:a16="http://schemas.microsoft.com/office/drawing/2014/main" val="20000"/>
                    </a:ext>
                  </a:extLst>
                </a:gridCol>
                <a:gridCol w="4180114">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drawCars()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setTextColor(8);</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curCar(carInfo[i].length,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(223));</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1</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(15);</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- 2</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(15);</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0</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(96);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- 1</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(62);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else</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0</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char</a:t>
                      </a:r>
                      <a:r>
                        <a:rPr lang="en-SG" sz="1200">
                          <a:solidFill>
                            <a:srgbClr val="000000"/>
                          </a:solidFill>
                          <a:latin typeface="Consolas" panose="020B0609020204030204" pitchFamily="49" charset="0"/>
                        </a:rPr>
                        <a:t>(60);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curCar</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curCar.length() - 1</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 </a:t>
                      </a:r>
                      <a:r>
                        <a:rPr lang="en-US" sz="1200">
                          <a:solidFill>
                            <a:srgbClr val="0000FF"/>
                          </a:solidFill>
                          <a:latin typeface="Consolas" panose="020B0609020204030204" pitchFamily="49" charset="0"/>
                        </a:rPr>
                        <a:t>char</a:t>
                      </a:r>
                      <a:r>
                        <a:rPr lang="en-US" sz="1200">
                          <a:solidFill>
                            <a:srgbClr val="000000"/>
                          </a:solidFill>
                          <a:latin typeface="Consolas" panose="020B0609020204030204" pitchFamily="49" charset="0"/>
                        </a:rPr>
                        <a:t>(39);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0133434"/>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GotoXY(carArray[i][j],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curCar</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j</a:t>
                      </a:r>
                      <a:r>
                        <a:rPr lang="en-SG" sz="1200">
                          <a:solidFill>
                            <a:srgbClr val="008080"/>
                          </a:solidFill>
                          <a:latin typeface="Consolas" panose="020B0609020204030204" pitchFamily="49" charset="0"/>
                        </a:rPr>
                        <a:t>]</a:t>
                      </a:r>
                      <a:r>
                        <a:rPr lang="en-SG" sz="1200">
                          <a:solidFill>
                            <a:srgbClr val="000000"/>
                          </a:solidFill>
                          <a:latin typeface="Consolas" panose="020B0609020204030204" pitchFamily="49" charset="0"/>
                        </a:rPr>
                        <a:t>; }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setTextColor(7);</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9850057"/>
                  </a:ext>
                </a:extLst>
              </a:tr>
              <a:tr h="18413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18870403"/>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sp>
        <p:nvSpPr>
          <p:cNvPr id="9" name="TextBox 8">
            <a:extLst>
              <a:ext uri="{FF2B5EF4-FFF2-40B4-BE49-F238E27FC236}">
                <a16:creationId xmlns:a16="http://schemas.microsoft.com/office/drawing/2014/main" id="{63B1AE82-7BA5-48B6-B1AA-7155E124287C}"/>
              </a:ext>
            </a:extLst>
          </p:cNvPr>
          <p:cNvSpPr txBox="1"/>
          <p:nvPr/>
        </p:nvSpPr>
        <p:spPr>
          <a:xfrm>
            <a:off x="2771191" y="470634"/>
            <a:ext cx="8005665"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drawCharacter() in ra nhân vật trên màn hình console.</a:t>
            </a:r>
            <a:endParaRPr lang="en-SG">
              <a:latin typeface="UTM Avo" panose="02040603050506020204" pitchFamily="18" charset="0"/>
            </a:endParaRPr>
          </a:p>
        </p:txBody>
      </p:sp>
      <p:sp>
        <p:nvSpPr>
          <p:cNvPr id="12" name="TextBox 11">
            <a:extLst>
              <a:ext uri="{FF2B5EF4-FFF2-40B4-BE49-F238E27FC236}">
                <a16:creationId xmlns:a16="http://schemas.microsoft.com/office/drawing/2014/main" id="{5DC5C8F8-04E6-4DC2-B2AD-FF2FEB97BD3B}"/>
              </a:ext>
            </a:extLst>
          </p:cNvPr>
          <p:cNvSpPr txBox="1"/>
          <p:nvPr/>
        </p:nvSpPr>
        <p:spPr>
          <a:xfrm>
            <a:off x="838200" y="895807"/>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5</a:t>
            </a:r>
            <a:endParaRPr lang="en-SG" b="1">
              <a:solidFill>
                <a:schemeClr val="accent2">
                  <a:lumMod val="75000"/>
                </a:schemeClr>
              </a:solidFill>
              <a:latin typeface="UTM Avo" panose="02040603050506020204" pitchFamily="18" charset="0"/>
            </a:endParaRPr>
          </a:p>
        </p:txBody>
      </p:sp>
      <p:sp>
        <p:nvSpPr>
          <p:cNvPr id="5" name="TextBox 4">
            <a:extLst>
              <a:ext uri="{FF2B5EF4-FFF2-40B4-BE49-F238E27FC236}">
                <a16:creationId xmlns:a16="http://schemas.microsoft.com/office/drawing/2014/main" id="{228E6BEE-87AA-45C2-8430-6304E2942B70}"/>
              </a:ext>
            </a:extLst>
          </p:cNvPr>
          <p:cNvSpPr txBox="1"/>
          <p:nvPr/>
        </p:nvSpPr>
        <p:spPr>
          <a:xfrm>
            <a:off x="6096000" y="1875454"/>
            <a:ext cx="4982547" cy="220797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Ta tạo ra chuỗi biểu thị xe bằng cách tạo mỗi string có độ dài bằng với độ dài xe và thay đổi các kí tự sao cho phù hợp.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Dùng hàm GotoXY() đã xây dựng để di chuyển tới vị trí in ra từng đoạn xe.</a:t>
            </a:r>
            <a:endParaRPr lang="en-SG" sz="1800">
              <a:effectLst/>
              <a:latin typeface="UTM Avo" panose="02040603050506020204" pitchFamily="18" charset="0"/>
              <a:ea typeface="Calibri" panose="020F0502020204030204" pitchFamily="34" charset="0"/>
              <a:cs typeface="Times New Roman" panose="02020603050405020304" pitchFamily="18" charset="0"/>
            </a:endParaRPr>
          </a:p>
        </p:txBody>
      </p:sp>
      <p:pic>
        <p:nvPicPr>
          <p:cNvPr id="1048" name="Picture 1047">
            <a:extLst>
              <a:ext uri="{FF2B5EF4-FFF2-40B4-BE49-F238E27FC236}">
                <a16:creationId xmlns:a16="http://schemas.microsoft.com/office/drawing/2014/main" id="{6BE81C26-460C-4E25-A76C-C7716FB6422F}"/>
              </a:ext>
            </a:extLst>
          </p:cNvPr>
          <p:cNvPicPr>
            <a:picLocks noChangeAspect="1"/>
          </p:cNvPicPr>
          <p:nvPr/>
        </p:nvPicPr>
        <p:blipFill>
          <a:blip r:embed="rId3"/>
          <a:stretch>
            <a:fillRect/>
          </a:stretch>
        </p:blipFill>
        <p:spPr>
          <a:xfrm>
            <a:off x="7451487" y="4409146"/>
            <a:ext cx="2476846" cy="247685"/>
          </a:xfrm>
          <a:prstGeom prst="rect">
            <a:avLst/>
          </a:prstGeom>
        </p:spPr>
      </p:pic>
      <p:pic>
        <p:nvPicPr>
          <p:cNvPr id="1052" name="Picture 1051">
            <a:extLst>
              <a:ext uri="{FF2B5EF4-FFF2-40B4-BE49-F238E27FC236}">
                <a16:creationId xmlns:a16="http://schemas.microsoft.com/office/drawing/2014/main" id="{9BEA73B3-F827-41ED-A9BA-2EDDC5FE1606}"/>
              </a:ext>
            </a:extLst>
          </p:cNvPr>
          <p:cNvPicPr>
            <a:picLocks noChangeAspect="1"/>
          </p:cNvPicPr>
          <p:nvPr/>
        </p:nvPicPr>
        <p:blipFill rotWithShape="1">
          <a:blip r:embed="rId4"/>
          <a:srcRect t="26043"/>
          <a:stretch/>
        </p:blipFill>
        <p:spPr>
          <a:xfrm>
            <a:off x="7451487" y="5041785"/>
            <a:ext cx="2476846" cy="247685"/>
          </a:xfrm>
          <a:prstGeom prst="rect">
            <a:avLst/>
          </a:prstGeom>
        </p:spPr>
      </p:pic>
    </p:spTree>
    <p:extLst>
      <p:ext uri="{BB962C8B-B14F-4D97-AF65-F5344CB8AC3E}">
        <p14:creationId xmlns:p14="http://schemas.microsoft.com/office/powerpoint/2010/main" val="63729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fade">
                                      <p:cBhvr>
                                        <p:cTn id="34" dur="500"/>
                                        <p:tgtEl>
                                          <p:spTgt spid="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52"/>
                                        </p:tgtEl>
                                        <p:attrNameLst>
                                          <p:attrName>style.visibility</p:attrName>
                                        </p:attrNameLst>
                                      </p:cBhvr>
                                      <p:to>
                                        <p:strVal val="visible"/>
                                      </p:to>
                                    </p:set>
                                    <p:animEffect transition="in" filter="fade">
                                      <p:cBhvr>
                                        <p:cTn id="39" dur="1000"/>
                                        <p:tgtEl>
                                          <p:spTgt spid="1052"/>
                                        </p:tgtEl>
                                      </p:cBhvr>
                                    </p:animEffect>
                                    <p:anim calcmode="lin" valueType="num">
                                      <p:cBhvr>
                                        <p:cTn id="40" dur="1000" fill="hold"/>
                                        <p:tgtEl>
                                          <p:spTgt spid="1052"/>
                                        </p:tgtEl>
                                        <p:attrNameLst>
                                          <p:attrName>ppt_x</p:attrName>
                                        </p:attrNameLst>
                                      </p:cBhvr>
                                      <p:tavLst>
                                        <p:tav tm="0">
                                          <p:val>
                                            <p:strVal val="#ppt_x"/>
                                          </p:val>
                                        </p:tav>
                                        <p:tav tm="100000">
                                          <p:val>
                                            <p:strVal val="#ppt_x"/>
                                          </p:val>
                                        </p:tav>
                                      </p:tavLst>
                                    </p:anim>
                                    <p:anim calcmode="lin" valueType="num">
                                      <p:cBhvr>
                                        <p:cTn id="41" dur="1000" fill="hold"/>
                                        <p:tgtEl>
                                          <p:spTgt spid="105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048"/>
                                        </p:tgtEl>
                                        <p:attrNameLst>
                                          <p:attrName>style.visibility</p:attrName>
                                        </p:attrNameLst>
                                      </p:cBhvr>
                                      <p:to>
                                        <p:strVal val="visible"/>
                                      </p:to>
                                    </p:set>
                                    <p:animEffect transition="in" filter="fade">
                                      <p:cBhvr>
                                        <p:cTn id="44" dur="1000"/>
                                        <p:tgtEl>
                                          <p:spTgt spid="1048"/>
                                        </p:tgtEl>
                                      </p:cBhvr>
                                    </p:animEffect>
                                    <p:anim calcmode="lin" valueType="num">
                                      <p:cBhvr>
                                        <p:cTn id="45" dur="1000" fill="hold"/>
                                        <p:tgtEl>
                                          <p:spTgt spid="1048"/>
                                        </p:tgtEl>
                                        <p:attrNameLst>
                                          <p:attrName>ppt_x</p:attrName>
                                        </p:attrNameLst>
                                      </p:cBhvr>
                                      <p:tavLst>
                                        <p:tav tm="0">
                                          <p:val>
                                            <p:strVal val="#ppt_x"/>
                                          </p:val>
                                        </p:tav>
                                        <p:tav tm="100000">
                                          <p:val>
                                            <p:strVal val="#ppt_x"/>
                                          </p:val>
                                        </p:tav>
                                      </p:tavLst>
                                    </p:anim>
                                    <p:anim calcmode="lin" valueType="num">
                                      <p:cBhvr>
                                        <p:cTn id="46" dur="1000" fill="hold"/>
                                        <p:tgtEl>
                                          <p:spTgt spid="10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832779199"/>
              </p:ext>
            </p:extLst>
          </p:nvPr>
        </p:nvGraphicFramePr>
        <p:xfrm>
          <a:off x="298701" y="947687"/>
          <a:ext cx="5716434" cy="5486400"/>
        </p:xfrm>
        <a:graphic>
          <a:graphicData uri="http://schemas.openxmlformats.org/drawingml/2006/table">
            <a:tbl>
              <a:tblPr/>
              <a:tblGrid>
                <a:gridCol w="828856">
                  <a:extLst>
                    <a:ext uri="{9D8B030D-6E8A-4147-A177-3AD203B41FA5}">
                      <a16:colId xmlns:a16="http://schemas.microsoft.com/office/drawing/2014/main" val="20000"/>
                    </a:ext>
                  </a:extLst>
                </a:gridCol>
                <a:gridCol w="4887578">
                  <a:extLst>
                    <a:ext uri="{9D8B030D-6E8A-4147-A177-3AD203B41FA5}">
                      <a16:colId xmlns:a16="http://schemas.microsoft.com/office/drawing/2014/main" val="20001"/>
                    </a:ext>
                  </a:extLst>
                </a:gridCol>
              </a:tblGrid>
              <a:tr h="203629">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203629">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 </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203629">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speedUP = 0;</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2468566208"/>
                  </a:ext>
                </a:extLst>
              </a:tr>
              <a:tr h="23608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36085">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59720455"/>
                  </a:ext>
                </a:extLst>
              </a:tr>
              <a:tr h="203629">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- 1;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203629">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nn-NO" sz="1200">
                          <a:solidFill>
                            <a:srgbClr val="000000"/>
                          </a:solidFill>
                          <a:latin typeface="Consolas" panose="020B0609020204030204" pitchFamily="49" charset="0"/>
                        </a:rPr>
                        <a:t>     carArray[i][j] = carArray[i][j + 1]; </a:t>
                      </a:r>
                      <a:r>
                        <a:rPr lang="en-SG" sz="1200">
                          <a:solidFill>
                            <a:srgbClr val="000000"/>
                          </a:solidFill>
                          <a:latin typeface="Consolas" panose="020B0609020204030204" pitchFamily="49" charset="0"/>
                        </a:rPr>
                        <a:t>}</a:t>
                      </a:r>
                      <a:endParaRPr lang="en-US"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475135">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carArray[i][carInfo[i].length - 1] + 1 == WIDTH_CONSOLE ? carArray[i][carInfo[i].length - 1] = 1 : carArray[i][carInfo[i].length - 1]++;</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203629">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203629">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203629">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203629">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203629">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carInfo[i].length - 1; j &gt; 0; 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203629">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nn-NO" sz="1200">
                          <a:solidFill>
                            <a:srgbClr val="000000"/>
                          </a:solidFill>
                          <a:latin typeface="Consolas" panose="020B0609020204030204" pitchFamily="49" charset="0"/>
                        </a:rPr>
                        <a:t>      carArray[i][j] = carArray[i][j - 1];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339382">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carArray[i][0] - 1 == 0 ? carArray[i][0] = WIDTH_CONSOLE - 1 : carArray[i][0]--;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49850057"/>
                  </a:ext>
                </a:extLst>
              </a:tr>
              <a:tr h="203629">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 }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318870403"/>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6</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F4EE682A-7A09-4915-AE9E-B1CC4E228EE1}"/>
              </a:ext>
            </a:extLst>
          </p:cNvPr>
          <p:cNvSpPr txBox="1"/>
          <p:nvPr/>
        </p:nvSpPr>
        <p:spPr>
          <a:xfrm>
            <a:off x="6308946" y="1682997"/>
            <a:ext cx="5094514" cy="4015779"/>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Cần có hàm moveCar() cập nhật vị trí mới các toa xe vì hàm drawCars() chỉ in xe tĩnh. Sau mỗi lần cập nhật, mỗi phần của toa xe sẽ nhận vị trí của toa đi trước, khi hàm drawCars() được gọi thì toa xe này đã di chuyển lên trước. </a:t>
            </a:r>
            <a:endParaRPr lang="en-US">
              <a:latin typeface="UTM Avo" panose="02040603050506020204" pitchFamily="18" charset="0"/>
              <a:ea typeface="Calibri" panose="020F0502020204030204" pitchFamily="34" charset="0"/>
              <a:cs typeface="Times New Roman" panose="02020603050405020304" pitchFamily="18" charset="0"/>
            </a:endParaRP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Biến speedUp giúp cập nhật vị trí liên tục. </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cs typeface="Times New Roman" panose="02020603050405020304" pitchFamily="18" charset="0"/>
              </a:rPr>
              <a:t>Ngoài ra, cần xử lý trường hợp đầu xe chạm biên trái - phải, khi đó vị trí đầu xe sẽ cập nhật thành vị trí đầu tiên đầu đối diện (1 hoặc WIDTH_CONSOLE – 1).</a:t>
            </a:r>
            <a:endParaRPr lang="en-SG" sz="1800">
              <a:effectLst/>
              <a:latin typeface="UTM Avo" panose="0204060305050602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836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837886815"/>
              </p:ext>
            </p:extLst>
          </p:nvPr>
        </p:nvGraphicFramePr>
        <p:xfrm>
          <a:off x="670370" y="1146979"/>
          <a:ext cx="5206361" cy="4846320"/>
        </p:xfrm>
        <a:graphic>
          <a:graphicData uri="http://schemas.openxmlformats.org/drawingml/2006/table">
            <a:tbl>
              <a:tblPr/>
              <a:tblGrid>
                <a:gridCol w="609790">
                  <a:extLst>
                    <a:ext uri="{9D8B030D-6E8A-4147-A177-3AD203B41FA5}">
                      <a16:colId xmlns:a16="http://schemas.microsoft.com/office/drawing/2014/main" val="20000"/>
                    </a:ext>
                  </a:extLst>
                </a:gridCol>
                <a:gridCol w="4596571">
                  <a:extLst>
                    <a:ext uri="{9D8B030D-6E8A-4147-A177-3AD203B41FA5}">
                      <a16:colId xmlns:a16="http://schemas.microsoft.com/office/drawing/2014/main" val="20001"/>
                    </a:ext>
                  </a:extLst>
                </a:gridCol>
              </a:tblGrid>
              <a:tr h="12609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eraseCars()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126090">
                <a:tc>
                  <a:txBody>
                    <a:bodyPr/>
                    <a:lstStyle/>
                    <a:p>
                      <a:pPr algn="ctr">
                        <a:lnSpc>
                          <a:spcPct val="100000"/>
                        </a:lnSpc>
                      </a:pPr>
                      <a:r>
                        <a:rPr lang="en-US" sz="1200" b="0" strike="noStrike" spc="-1">
                          <a:latin typeface="UTM Avo" panose="02040603050506020204" pitchFamily="18" charset="0"/>
                        </a:rPr>
                        <a:t>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1412699"/>
                  </a:ext>
                </a:extLst>
              </a:tr>
              <a:tr h="12609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21015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00"/>
                          </a:solidFill>
                          <a:latin typeface="Consolas" panose="020B0609020204030204" pitchFamily="49" charset="0"/>
                        </a:rPr>
                        <a:t>    GotoXY(carArray[i][carInfo[i].length - 1 -   speedUP],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0522">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2721050959"/>
                  </a:ext>
                </a:extLst>
              </a:tr>
              <a:tr h="126090">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12609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12609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(carInfo[i].direction == 1)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12609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speedUP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999163"/>
                  </a:ext>
                </a:extLst>
              </a:tr>
              <a:tr h="12609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do</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12609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GotoXY(carArray[i][0 + speedUP], i + 3);</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12609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12609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speedUP++;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12609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 </a:t>
                      </a:r>
                      <a:r>
                        <a:rPr lang="en-SG" sz="1200">
                          <a:solidFill>
                            <a:srgbClr val="0000FF"/>
                          </a:solidFill>
                          <a:latin typeface="Consolas" panose="020B0609020204030204" pitchFamily="49" charset="0"/>
                        </a:rPr>
                        <a:t>while</a:t>
                      </a:r>
                      <a:r>
                        <a:rPr lang="en-SG" sz="1200">
                          <a:solidFill>
                            <a:srgbClr val="000000"/>
                          </a:solidFill>
                          <a:latin typeface="Consolas" panose="020B0609020204030204" pitchFamily="49" charset="0"/>
                        </a:rPr>
                        <a:t> (speedUP &lt; speed); } }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7</a:t>
            </a:r>
            <a:endParaRPr lang="en-SG" b="1">
              <a:solidFill>
                <a:schemeClr val="accent2">
                  <a:lumMod val="75000"/>
                </a:schemeClr>
              </a:solidFill>
              <a:latin typeface="UTM Avo" panose="02040603050506020204" pitchFamily="18" charset="0"/>
            </a:endParaRPr>
          </a:p>
        </p:txBody>
      </p:sp>
      <p:sp>
        <p:nvSpPr>
          <p:cNvPr id="3" name="TextBox 2">
            <a:extLst>
              <a:ext uri="{FF2B5EF4-FFF2-40B4-BE49-F238E27FC236}">
                <a16:creationId xmlns:a16="http://schemas.microsoft.com/office/drawing/2014/main" id="{EE0DAF54-9459-4E14-AF27-D8A9FC39943A}"/>
              </a:ext>
            </a:extLst>
          </p:cNvPr>
          <p:cNvSpPr txBox="1"/>
          <p:nvPr/>
        </p:nvSpPr>
        <p:spPr>
          <a:xfrm>
            <a:off x="6567196" y="546815"/>
            <a:ext cx="4786604" cy="1200329"/>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sz="1800">
              <a:solidFill>
                <a:srgbClr val="000000"/>
              </a:solidFill>
              <a:latin typeface="Consolas" panose="020B0609020204030204" pitchFamily="49" charset="0"/>
            </a:endParaRPr>
          </a:p>
          <a:p>
            <a:endParaRPr lang="en-SG"/>
          </a:p>
        </p:txBody>
      </p:sp>
      <p:sp>
        <p:nvSpPr>
          <p:cNvPr id="4" name="TextBox 3">
            <a:extLst>
              <a:ext uri="{FF2B5EF4-FFF2-40B4-BE49-F238E27FC236}">
                <a16:creationId xmlns:a16="http://schemas.microsoft.com/office/drawing/2014/main" id="{D81BD2D8-055F-4841-9908-DEA0F6ACBDEE}"/>
              </a:ext>
            </a:extLst>
          </p:cNvPr>
          <p:cNvSpPr txBox="1"/>
          <p:nvPr/>
        </p:nvSpPr>
        <p:spPr>
          <a:xfrm>
            <a:off x="6567196" y="2286101"/>
            <a:ext cx="4357396" cy="256807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Xây dựng hàm eraseCar() để xoá phần đuôi xe thừa do sau khi in ra vị trí mới thì không có ký tự ghi đè lên.</a:t>
            </a:r>
          </a:p>
          <a:p>
            <a:pPr marL="285750" indent="-285750" algn="just">
              <a:lnSpc>
                <a:spcPct val="130000"/>
              </a:lnSpc>
              <a:buFont typeface="Wingdings" panose="05000000000000000000" pitchFamily="2" charset="2"/>
              <a:buChar char="§"/>
            </a:pPr>
            <a:r>
              <a:rPr lang="en-US" sz="1800">
                <a:effectLst/>
                <a:latin typeface="UTM Avo" panose="02040603050506020204" pitchFamily="18" charset="0"/>
                <a:ea typeface="Calibri" panose="020F0502020204030204" pitchFamily="34" charset="0"/>
              </a:rPr>
              <a:t>Hoàn toàn có thể biết được độ dài và dễ dàng xoá nhờ vào biến </a:t>
            </a:r>
            <a:r>
              <a:rPr lang="en-US" sz="1800" i="1">
                <a:effectLst/>
                <a:latin typeface="UTM Avo" panose="02040603050506020204" pitchFamily="18" charset="0"/>
                <a:ea typeface="Calibri" panose="020F0502020204030204" pitchFamily="34" charset="0"/>
              </a:rPr>
              <a:t>speed </a:t>
            </a:r>
            <a:r>
              <a:rPr lang="en-US" sz="1800">
                <a:effectLst/>
                <a:latin typeface="UTM Avo" panose="02040603050506020204" pitchFamily="18" charset="0"/>
                <a:ea typeface="Calibri" panose="020F0502020204030204" pitchFamily="34" charset="0"/>
              </a:rPr>
              <a:t>và </a:t>
            </a:r>
            <a:r>
              <a:rPr lang="en-US" sz="1800" i="1">
                <a:effectLst/>
                <a:latin typeface="UTM Avo" panose="02040603050506020204" pitchFamily="18" charset="0"/>
                <a:ea typeface="Calibri" panose="020F0502020204030204" pitchFamily="34" charset="0"/>
              </a:rPr>
              <a:t>speedUP</a:t>
            </a:r>
            <a:r>
              <a:rPr lang="en-US" sz="1800">
                <a:effectLst/>
                <a:latin typeface="UTM Avo" panose="02040603050506020204" pitchFamily="18" charset="0"/>
                <a:ea typeface="Calibri" panose="020F0502020204030204" pitchFamily="34" charset="0"/>
              </a:rPr>
              <a:t>.</a:t>
            </a:r>
            <a:endParaRPr lang="en-SG">
              <a:latin typeface="UTM Avo" panose="02040603050506020204" pitchFamily="18" charset="0"/>
            </a:endParaRPr>
          </a:p>
        </p:txBody>
      </p:sp>
    </p:spTree>
    <p:extLst>
      <p:ext uri="{BB962C8B-B14F-4D97-AF65-F5344CB8AC3E}">
        <p14:creationId xmlns:p14="http://schemas.microsoft.com/office/powerpoint/2010/main" val="251914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down)">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78B0F2-32E5-4D79-A48A-D223A64E08F2}"/>
              </a:ext>
            </a:extLst>
          </p:cNvPr>
          <p:cNvSpPr txBox="1"/>
          <p:nvPr/>
        </p:nvSpPr>
        <p:spPr>
          <a:xfrm>
            <a:off x="838200" y="4179693"/>
            <a:ext cx="5581261" cy="1847878"/>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Công dụng của hàm drawSelectBox() dùng để vẽ bảng biểu chèn nội dung chức năng các phím. </a:t>
            </a:r>
            <a:r>
              <a:rPr lang="en-US">
                <a:latin typeface="UTM Avo" panose="02040603050506020204" pitchFamily="18" charset="0"/>
              </a:rPr>
              <a:t>Trong hàm sử dụng </a:t>
            </a:r>
            <a:r>
              <a:rPr lang="vi-VN">
                <a:latin typeface="UTM Avo" panose="02040603050506020204" pitchFamily="18" charset="0"/>
              </a:rPr>
              <a:t>char(196) </a:t>
            </a:r>
            <a:r>
              <a:rPr lang="en-US">
                <a:latin typeface="UTM Avo" panose="02040603050506020204" pitchFamily="18" charset="0"/>
              </a:rPr>
              <a:t>để vẽ thanh ngang, </a:t>
            </a:r>
            <a:r>
              <a:rPr lang="vi-VN">
                <a:latin typeface="UTM Avo" panose="02040603050506020204" pitchFamily="18" charset="0"/>
              </a:rPr>
              <a:t>char(179) để vẽ</a:t>
            </a:r>
            <a:r>
              <a:rPr lang="en-US">
                <a:latin typeface="UTM Avo" panose="02040603050506020204" pitchFamily="18" charset="0"/>
              </a:rPr>
              <a:t> </a:t>
            </a:r>
            <a:r>
              <a:rPr lang="vi-VN">
                <a:latin typeface="UTM Avo" panose="02040603050506020204" pitchFamily="18" charset="0"/>
              </a:rPr>
              <a:t>thanh dọc</a:t>
            </a:r>
            <a:r>
              <a:rPr lang="en-US">
                <a:latin typeface="UTM Avo" panose="02040603050506020204" pitchFamily="18" charset="0"/>
              </a:rPr>
              <a:t>. C</a:t>
            </a:r>
            <a:r>
              <a:rPr lang="vi-VN">
                <a:latin typeface="UTM Avo" panose="02040603050506020204" pitchFamily="18" charset="0"/>
              </a:rPr>
              <a:t>ác char còn lại dùng để vẽ các khớp nối.</a:t>
            </a:r>
          </a:p>
        </p:txBody>
      </p:sp>
      <p:sp>
        <p:nvSpPr>
          <p:cNvPr id="12" name="TextBox 11">
            <a:extLst>
              <a:ext uri="{FF2B5EF4-FFF2-40B4-BE49-F238E27FC236}">
                <a16:creationId xmlns:a16="http://schemas.microsoft.com/office/drawing/2014/main" id="{A3F1DDAA-1E36-4C8F-BB98-FABC62B7DDDD}"/>
              </a:ext>
            </a:extLst>
          </p:cNvPr>
          <p:cNvSpPr txBox="1"/>
          <p:nvPr/>
        </p:nvSpPr>
        <p:spPr>
          <a:xfrm>
            <a:off x="730897" y="3487284"/>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9</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8</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571590637"/>
              </p:ext>
            </p:extLst>
          </p:nvPr>
        </p:nvGraphicFramePr>
        <p:xfrm>
          <a:off x="838200" y="1090424"/>
          <a:ext cx="5581261" cy="2103120"/>
        </p:xfrm>
        <a:graphic>
          <a:graphicData uri="http://schemas.openxmlformats.org/drawingml/2006/table">
            <a:tbl>
              <a:tblPr/>
              <a:tblGrid>
                <a:gridCol w="648877">
                  <a:extLst>
                    <a:ext uri="{9D8B030D-6E8A-4147-A177-3AD203B41FA5}">
                      <a16:colId xmlns:a16="http://schemas.microsoft.com/office/drawing/2014/main" val="20000"/>
                    </a:ext>
                  </a:extLst>
                </a:gridCol>
                <a:gridCol w="4932384">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24536">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fillBox(</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x</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width</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height</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s</a:t>
                      </a:r>
                      <a:r>
                        <a:rPr lang="en-US"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setTextColor(3);</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a:t>
                      </a:r>
                      <a:r>
                        <a:rPr lang="nn-NO" sz="1200">
                          <a:solidFill>
                            <a:srgbClr val="808080"/>
                          </a:solidFill>
                          <a:latin typeface="Consolas" panose="020B0609020204030204" pitchFamily="49" charset="0"/>
                        </a:rPr>
                        <a:t>x</a:t>
                      </a:r>
                      <a:r>
                        <a:rPr lang="nn-NO" sz="1200">
                          <a:solidFill>
                            <a:srgbClr val="000000"/>
                          </a:solidFill>
                          <a:latin typeface="Consolas" panose="020B0609020204030204" pitchFamily="49" charset="0"/>
                        </a:rPr>
                        <a:t>; i &lt;= </a:t>
                      </a:r>
                      <a:r>
                        <a:rPr lang="nn-NO" sz="1200">
                          <a:solidFill>
                            <a:srgbClr val="808080"/>
                          </a:solidFill>
                          <a:latin typeface="Consolas" panose="020B0609020204030204" pitchFamily="49" charset="0"/>
                        </a:rPr>
                        <a:t>x</a:t>
                      </a:r>
                      <a:r>
                        <a:rPr lang="nn-NO" sz="1200">
                          <a:solidFill>
                            <a:srgbClr val="000000"/>
                          </a:solidFill>
                          <a:latin typeface="Consolas" panose="020B0609020204030204" pitchFamily="49" charset="0"/>
                        </a:rPr>
                        <a:t> + </a:t>
                      </a:r>
                      <a:r>
                        <a:rPr lang="nn-NO" sz="1200">
                          <a:solidFill>
                            <a:srgbClr val="808080"/>
                          </a:solidFill>
                          <a:latin typeface="Consolas" panose="020B0609020204030204" pitchFamily="49" charset="0"/>
                        </a:rPr>
                        <a:t>width</a:t>
                      </a:r>
                      <a:r>
                        <a:rPr lang="nn-NO" sz="1200">
                          <a:solidFill>
                            <a:srgbClr val="000000"/>
                          </a:solidFill>
                          <a:latin typeface="Consolas" panose="020B0609020204030204" pitchFamily="49" charset="0"/>
                        </a:rPr>
                        <a:t>; i +=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a:t>
                      </a:r>
                      <a:r>
                        <a:rPr lang="nn-NO" sz="1200">
                          <a:solidFill>
                            <a:srgbClr val="808080"/>
                          </a:solidFill>
                          <a:latin typeface="Consolas" panose="020B0609020204030204" pitchFamily="49" charset="0"/>
                        </a:rPr>
                        <a:t>s</a:t>
                      </a:r>
                      <a:r>
                        <a:rPr lang="nn-NO" sz="1200">
                          <a:solidFill>
                            <a:srgbClr val="000000"/>
                          </a:solidFill>
                          <a:latin typeface="Consolas" panose="020B0609020204030204" pitchFamily="49" charset="0"/>
                        </a:rPr>
                        <a:t>.length()))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FF"/>
                          </a:solidFill>
                          <a:latin typeface="Consolas" panose="020B0609020204030204" pitchFamily="49" charset="0"/>
                        </a:rPr>
                        <a:t>  for</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 j =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j &lt;= </a:t>
                      </a:r>
                      <a:r>
                        <a:rPr lang="en-US" sz="1200">
                          <a:solidFill>
                            <a:srgbClr val="808080"/>
                          </a:solidFill>
                          <a:latin typeface="Consolas" panose="020B0609020204030204" pitchFamily="49" charset="0"/>
                        </a:rPr>
                        <a:t>y</a:t>
                      </a:r>
                      <a:r>
                        <a:rPr lang="en-US" sz="1200">
                          <a:solidFill>
                            <a:srgbClr val="000000"/>
                          </a:solidFill>
                          <a:latin typeface="Consolas" panose="020B0609020204030204" pitchFamily="49" charset="0"/>
                        </a:rPr>
                        <a:t> + </a:t>
                      </a:r>
                      <a:r>
                        <a:rPr lang="en-US" sz="1200">
                          <a:solidFill>
                            <a:srgbClr val="808080"/>
                          </a:solidFill>
                          <a:latin typeface="Consolas" panose="020B0609020204030204" pitchFamily="49" charset="0"/>
                        </a:rPr>
                        <a:t>height</a:t>
                      </a:r>
                      <a:r>
                        <a:rPr lang="en-US" sz="1200">
                          <a:solidFill>
                            <a:srgbClr val="000000"/>
                          </a:solidFill>
                          <a:latin typeface="Consolas" panose="020B0609020204030204" pitchFamily="49" charset="0"/>
                        </a:rPr>
                        <a:t>; ++j)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GotoXY(i, j);</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cout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s</a:t>
                      </a:r>
                      <a:r>
                        <a:rPr lang="en-SG" sz="1200">
                          <a:solidFill>
                            <a:srgbClr val="000000"/>
                          </a:solidFill>
                          <a:latin typeface="Consolas" panose="020B0609020204030204" pitchFamily="49" charset="0"/>
                        </a:rPr>
                        <a:t>; } }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bl>
          </a:graphicData>
        </a:graphic>
      </p:graphicFrame>
      <p:sp>
        <p:nvSpPr>
          <p:cNvPr id="4" name="TextBox 3">
            <a:extLst>
              <a:ext uri="{FF2B5EF4-FFF2-40B4-BE49-F238E27FC236}">
                <a16:creationId xmlns:a16="http://schemas.microsoft.com/office/drawing/2014/main" id="{401C9885-3D72-4693-A524-96DD3916F326}"/>
              </a:ext>
            </a:extLst>
          </p:cNvPr>
          <p:cNvSpPr txBox="1"/>
          <p:nvPr/>
        </p:nvSpPr>
        <p:spPr>
          <a:xfrm>
            <a:off x="7351692" y="1211761"/>
            <a:ext cx="3549987" cy="1860446"/>
          </a:xfrm>
          <a:prstGeom prst="rect">
            <a:avLst/>
          </a:prstGeom>
          <a:noFill/>
        </p:spPr>
        <p:txBody>
          <a:bodyPr wrap="square" rtlCol="0">
            <a:spAutoFit/>
          </a:bodyPr>
          <a:lstStyle/>
          <a:p>
            <a:pPr algn="just">
              <a:lnSpc>
                <a:spcPct val="130000"/>
              </a:lnSpc>
            </a:pPr>
            <a:r>
              <a:rPr lang="en-US" sz="1800">
                <a:effectLst/>
                <a:latin typeface="UTM Avo" panose="02040603050506020204" pitchFamily="18" charset="0"/>
                <a:ea typeface="Calibri" panose="020F0502020204030204" pitchFamily="34" charset="0"/>
              </a:rPr>
              <a:t>Hàm fillBox() dùng để vẽ khung diện tích hình chữ nhật màn hình console từ tọa độ (</a:t>
            </a:r>
            <a:r>
              <a:rPr lang="en-US" sz="1800" i="1">
                <a:effectLst/>
                <a:latin typeface="UTM Avo" panose="02040603050506020204" pitchFamily="18" charset="0"/>
                <a:ea typeface="Calibri" panose="020F0502020204030204" pitchFamily="34" charset="0"/>
              </a:rPr>
              <a:t>x</a:t>
            </a:r>
            <a:r>
              <a:rPr lang="en-US" sz="1800">
                <a:effectLst/>
                <a:latin typeface="UTM Avo" panose="02040603050506020204" pitchFamily="18" charset="0"/>
                <a:ea typeface="Calibri" panose="020F0502020204030204" pitchFamily="34" charset="0"/>
              </a:rPr>
              <a:t>, </a:t>
            </a:r>
            <a:r>
              <a:rPr lang="en-US" sz="1800" i="1">
                <a:effectLst/>
                <a:latin typeface="UTM Avo" panose="02040603050506020204" pitchFamily="18" charset="0"/>
                <a:ea typeface="Calibri" panose="020F0502020204030204" pitchFamily="34" charset="0"/>
              </a:rPr>
              <a:t>y</a:t>
            </a:r>
            <a:r>
              <a:rPr lang="en-US" sz="1800">
                <a:effectLst/>
                <a:latin typeface="UTM Avo" panose="02040603050506020204" pitchFamily="18" charset="0"/>
                <a:ea typeface="Calibri" panose="020F0502020204030204" pitchFamily="34" charset="0"/>
              </a:rPr>
              <a:t>) đến (</a:t>
            </a:r>
            <a:r>
              <a:rPr lang="en-US" sz="1800" i="1">
                <a:effectLst/>
                <a:latin typeface="UTM Avo" panose="02040603050506020204" pitchFamily="18" charset="0"/>
                <a:ea typeface="Calibri" panose="020F0502020204030204" pitchFamily="34" charset="0"/>
              </a:rPr>
              <a:t>x</a:t>
            </a:r>
            <a:r>
              <a:rPr lang="en-US" sz="1800">
                <a:effectLst/>
                <a:latin typeface="UTM Avo" panose="02040603050506020204" pitchFamily="18" charset="0"/>
                <a:ea typeface="Calibri" panose="020F0502020204030204" pitchFamily="34" charset="0"/>
              </a:rPr>
              <a:t>+</a:t>
            </a:r>
            <a:r>
              <a:rPr lang="en-US" sz="1800" i="1">
                <a:effectLst/>
                <a:latin typeface="UTM Avo" panose="02040603050506020204" pitchFamily="18" charset="0"/>
                <a:ea typeface="Calibri" panose="020F0502020204030204" pitchFamily="34" charset="0"/>
              </a:rPr>
              <a:t>width</a:t>
            </a:r>
            <a:r>
              <a:rPr lang="en-US" sz="1800">
                <a:effectLst/>
                <a:latin typeface="UTM Avo" panose="02040603050506020204" pitchFamily="18" charset="0"/>
                <a:ea typeface="Calibri" panose="020F0502020204030204" pitchFamily="34" charset="0"/>
              </a:rPr>
              <a:t>, </a:t>
            </a:r>
            <a:r>
              <a:rPr lang="en-US" sz="1800" i="1">
                <a:effectLst/>
                <a:latin typeface="UTM Avo" panose="02040603050506020204" pitchFamily="18" charset="0"/>
                <a:ea typeface="Calibri" panose="020F0502020204030204" pitchFamily="34" charset="0"/>
              </a:rPr>
              <a:t>y</a:t>
            </a:r>
            <a:r>
              <a:rPr lang="en-US" sz="1800">
                <a:effectLst/>
                <a:latin typeface="UTM Avo" panose="02040603050506020204" pitchFamily="18" charset="0"/>
                <a:ea typeface="Calibri" panose="020F0502020204030204" pitchFamily="34" charset="0"/>
              </a:rPr>
              <a:t>+</a:t>
            </a:r>
            <a:r>
              <a:rPr lang="en-US" sz="1800" i="1">
                <a:effectLst/>
                <a:latin typeface="UTM Avo" panose="02040603050506020204" pitchFamily="18" charset="0"/>
                <a:ea typeface="Calibri" panose="020F0502020204030204" pitchFamily="34" charset="0"/>
              </a:rPr>
              <a:t>height</a:t>
            </a:r>
            <a:r>
              <a:rPr lang="en-US" sz="1800">
                <a:effectLst/>
                <a:latin typeface="UTM Avo" panose="02040603050506020204" pitchFamily="18" charset="0"/>
                <a:ea typeface="Calibri" panose="020F0502020204030204" pitchFamily="34" charset="0"/>
              </a:rPr>
              <a:t>) với chuỗi </a:t>
            </a:r>
            <a:r>
              <a:rPr lang="en-US" sz="1800" i="1">
                <a:effectLst/>
                <a:latin typeface="UTM Avo" panose="02040603050506020204" pitchFamily="18" charset="0"/>
                <a:ea typeface="Calibri" panose="020F0502020204030204" pitchFamily="34" charset="0"/>
              </a:rPr>
              <a:t>s</a:t>
            </a:r>
            <a:r>
              <a:rPr lang="en-US" sz="1800">
                <a:effectLst/>
                <a:latin typeface="UTM Avo" panose="02040603050506020204" pitchFamily="18" charset="0"/>
                <a:ea typeface="Calibri" panose="020F0502020204030204" pitchFamily="34" charset="0"/>
              </a:rPr>
              <a:t>. </a:t>
            </a:r>
            <a:endParaRPr lang="en-SG"/>
          </a:p>
        </p:txBody>
      </p:sp>
      <p:pic>
        <p:nvPicPr>
          <p:cNvPr id="2" name="Picture 1">
            <a:extLst>
              <a:ext uri="{FF2B5EF4-FFF2-40B4-BE49-F238E27FC236}">
                <a16:creationId xmlns:a16="http://schemas.microsoft.com/office/drawing/2014/main" id="{4CABB8E3-B500-4CCD-895B-0F22D1A23144}"/>
              </a:ext>
            </a:extLst>
          </p:cNvPr>
          <p:cNvPicPr>
            <a:picLocks noChangeAspect="1"/>
          </p:cNvPicPr>
          <p:nvPr/>
        </p:nvPicPr>
        <p:blipFill>
          <a:blip r:embed="rId3"/>
          <a:stretch>
            <a:fillRect/>
          </a:stretch>
        </p:blipFill>
        <p:spPr>
          <a:xfrm>
            <a:off x="8255026" y="3779671"/>
            <a:ext cx="1743318" cy="2448267"/>
          </a:xfrm>
          <a:prstGeom prst="rect">
            <a:avLst/>
          </a:prstGeom>
        </p:spPr>
      </p:pic>
    </p:spTree>
    <p:extLst>
      <p:ext uri="{BB962C8B-B14F-4D97-AF65-F5344CB8AC3E}">
        <p14:creationId xmlns:p14="http://schemas.microsoft.com/office/powerpoint/2010/main" val="103344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8"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541768"/>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10</a:t>
            </a:r>
            <a:endParaRPr lang="en-SG" b="1">
              <a:solidFill>
                <a:schemeClr val="accent2">
                  <a:lumMod val="75000"/>
                </a:schemeClr>
              </a:solidFill>
              <a:latin typeface="UTM Avo" panose="02040603050506020204" pitchFamily="18" charset="0"/>
            </a:endParaRPr>
          </a:p>
        </p:txBody>
      </p:sp>
      <p:sp>
        <p:nvSpPr>
          <p:cNvPr id="3" name="TextBox 2">
            <a:extLst>
              <a:ext uri="{FF2B5EF4-FFF2-40B4-BE49-F238E27FC236}">
                <a16:creationId xmlns:a16="http://schemas.microsoft.com/office/drawing/2014/main" id="{EF9371BE-422F-4904-836C-067446374524}"/>
              </a:ext>
            </a:extLst>
          </p:cNvPr>
          <p:cNvSpPr txBox="1"/>
          <p:nvPr/>
        </p:nvSpPr>
        <p:spPr>
          <a:xfrm>
            <a:off x="3185626" y="450364"/>
            <a:ext cx="7707086"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Hàm drawAbout() in ra thông tin về nhóm, link source code và hướng dẫn chơi game.</a:t>
            </a:r>
            <a:endParaRPr lang="en-SG">
              <a:latin typeface="UTM Avo" panose="02040603050506020204" pitchFamily="18" charset="0"/>
            </a:endParaRPr>
          </a:p>
        </p:txBody>
      </p:sp>
      <p:pic>
        <p:nvPicPr>
          <p:cNvPr id="2" name="Picture 1">
            <a:extLst>
              <a:ext uri="{FF2B5EF4-FFF2-40B4-BE49-F238E27FC236}">
                <a16:creationId xmlns:a16="http://schemas.microsoft.com/office/drawing/2014/main" id="{DB12B465-A674-4F5E-9D32-D3FBDACB04BB}"/>
              </a:ext>
            </a:extLst>
          </p:cNvPr>
          <p:cNvPicPr>
            <a:picLocks noChangeAspect="1"/>
          </p:cNvPicPr>
          <p:nvPr/>
        </p:nvPicPr>
        <p:blipFill>
          <a:blip r:embed="rId3"/>
          <a:stretch>
            <a:fillRect/>
          </a:stretch>
        </p:blipFill>
        <p:spPr>
          <a:xfrm>
            <a:off x="1369267" y="1341656"/>
            <a:ext cx="9453465" cy="4974576"/>
          </a:xfrm>
          <a:prstGeom prst="rect">
            <a:avLst/>
          </a:prstGeom>
        </p:spPr>
      </p:pic>
    </p:spTree>
    <p:extLst>
      <p:ext uri="{BB962C8B-B14F-4D97-AF65-F5344CB8AC3E}">
        <p14:creationId xmlns:p14="http://schemas.microsoft.com/office/powerpoint/2010/main" val="31115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541768"/>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11</a:t>
            </a:r>
          </a:p>
        </p:txBody>
      </p:sp>
      <p:sp>
        <p:nvSpPr>
          <p:cNvPr id="7" name="TextBox 6">
            <a:extLst>
              <a:ext uri="{FF2B5EF4-FFF2-40B4-BE49-F238E27FC236}">
                <a16:creationId xmlns:a16="http://schemas.microsoft.com/office/drawing/2014/main" id="{CB072D58-2062-4C94-B90D-0000BBBEFD31}"/>
              </a:ext>
            </a:extLst>
          </p:cNvPr>
          <p:cNvSpPr txBox="1"/>
          <p:nvPr/>
        </p:nvSpPr>
        <p:spPr>
          <a:xfrm>
            <a:off x="3047536" y="450364"/>
            <a:ext cx="7329974"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Xây dựng hàm drawBox() để khung hình chữ nhật bao quanh làm phạm vi chơi.</a:t>
            </a:r>
            <a:endParaRPr lang="en-SG">
              <a:latin typeface="UTM Avo" panose="02040603050506020204" pitchFamily="18" charset="0"/>
            </a:endParaRPr>
          </a:p>
        </p:txBody>
      </p:sp>
      <p:sp>
        <p:nvSpPr>
          <p:cNvPr id="17" name="TextBox 16">
            <a:extLst>
              <a:ext uri="{FF2B5EF4-FFF2-40B4-BE49-F238E27FC236}">
                <a16:creationId xmlns:a16="http://schemas.microsoft.com/office/drawing/2014/main" id="{C9B6BEB7-3047-4AEB-B146-A9723802E05F}"/>
              </a:ext>
            </a:extLst>
          </p:cNvPr>
          <p:cNvSpPr txBox="1"/>
          <p:nvPr/>
        </p:nvSpPr>
        <p:spPr>
          <a:xfrm>
            <a:off x="3676260" y="3429000"/>
            <a:ext cx="4935894" cy="369332"/>
          </a:xfrm>
          <a:prstGeom prst="rect">
            <a:avLst/>
          </a:prstGeom>
          <a:noFill/>
        </p:spPr>
        <p:txBody>
          <a:bodyPr wrap="square" rtlCol="0">
            <a:spAutoFit/>
          </a:bodyPr>
          <a:lstStyle/>
          <a:p>
            <a:pPr algn="ctr"/>
            <a:r>
              <a:rPr lang="en-US" sz="1800" i="1">
                <a:effectLst/>
                <a:latin typeface="UTM Avo" panose="02040603050506020204" pitchFamily="18" charset="0"/>
                <a:ea typeface="Calibri" panose="020F0502020204030204" pitchFamily="34" charset="0"/>
              </a:rPr>
              <a:t>Phần trên của giao diện game </a:t>
            </a:r>
            <a:endParaRPr lang="en-SG" i="1">
              <a:latin typeface="UTM Avo" panose="02040603050506020204" pitchFamily="18" charset="0"/>
            </a:endParaRPr>
          </a:p>
        </p:txBody>
      </p:sp>
      <p:pic>
        <p:nvPicPr>
          <p:cNvPr id="23" name="Picture 22">
            <a:extLst>
              <a:ext uri="{FF2B5EF4-FFF2-40B4-BE49-F238E27FC236}">
                <a16:creationId xmlns:a16="http://schemas.microsoft.com/office/drawing/2014/main" id="{0752A373-4D70-43EA-961D-CD20E1AE0F79}"/>
              </a:ext>
            </a:extLst>
          </p:cNvPr>
          <p:cNvPicPr/>
          <p:nvPr/>
        </p:nvPicPr>
        <p:blipFill>
          <a:blip r:embed="rId3">
            <a:extLst>
              <a:ext uri="{28A0092B-C50C-407E-A947-70E740481C1C}">
                <a14:useLocalDpi xmlns:a14="http://schemas.microsoft.com/office/drawing/2010/main" val="0"/>
              </a:ext>
            </a:extLst>
          </a:blip>
          <a:stretch>
            <a:fillRect/>
          </a:stretch>
        </p:blipFill>
        <p:spPr>
          <a:xfrm>
            <a:off x="1755949" y="2713499"/>
            <a:ext cx="8563020" cy="498875"/>
          </a:xfrm>
          <a:prstGeom prst="rect">
            <a:avLst/>
          </a:prstGeom>
        </p:spPr>
      </p:pic>
      <p:pic>
        <p:nvPicPr>
          <p:cNvPr id="25" name="Picture 24">
            <a:extLst>
              <a:ext uri="{FF2B5EF4-FFF2-40B4-BE49-F238E27FC236}">
                <a16:creationId xmlns:a16="http://schemas.microsoft.com/office/drawing/2014/main" id="{8FCDACCF-FE93-4C2B-8FAE-B8329FE5B054}"/>
              </a:ext>
            </a:extLst>
          </p:cNvPr>
          <p:cNvPicPr/>
          <p:nvPr/>
        </p:nvPicPr>
        <p:blipFill>
          <a:blip r:embed="rId4">
            <a:extLst>
              <a:ext uri="{28A0092B-C50C-407E-A947-70E740481C1C}">
                <a14:useLocalDpi xmlns:a14="http://schemas.microsoft.com/office/drawing/2010/main" val="0"/>
              </a:ext>
            </a:extLst>
          </a:blip>
          <a:stretch>
            <a:fillRect/>
          </a:stretch>
        </p:blipFill>
        <p:spPr>
          <a:xfrm>
            <a:off x="3092543" y="1760638"/>
            <a:ext cx="6103326" cy="2903471"/>
          </a:xfrm>
          <a:prstGeom prst="rect">
            <a:avLst/>
          </a:prstGeom>
        </p:spPr>
      </p:pic>
      <p:sp>
        <p:nvSpPr>
          <p:cNvPr id="21" name="TextBox 20">
            <a:extLst>
              <a:ext uri="{FF2B5EF4-FFF2-40B4-BE49-F238E27FC236}">
                <a16:creationId xmlns:a16="http://schemas.microsoft.com/office/drawing/2014/main" id="{E58000A2-CE86-4C2F-95CC-AAF880B611F5}"/>
              </a:ext>
            </a:extLst>
          </p:cNvPr>
          <p:cNvSpPr txBox="1"/>
          <p:nvPr/>
        </p:nvSpPr>
        <p:spPr>
          <a:xfrm>
            <a:off x="3867537" y="4880735"/>
            <a:ext cx="4553339" cy="369332"/>
          </a:xfrm>
          <a:prstGeom prst="rect">
            <a:avLst/>
          </a:prstGeom>
          <a:noFill/>
        </p:spPr>
        <p:txBody>
          <a:bodyPr wrap="square" rtlCol="0">
            <a:spAutoFit/>
          </a:bodyPr>
          <a:lstStyle/>
          <a:p>
            <a:pPr algn="ctr"/>
            <a:r>
              <a:rPr lang="en-US" sz="1800" i="1">
                <a:effectLst/>
                <a:latin typeface="UTM Avo" panose="02040603050506020204" pitchFamily="18" charset="0"/>
                <a:ea typeface="Calibri" panose="020F0502020204030204" pitchFamily="34" charset="0"/>
              </a:rPr>
              <a:t>Khung giao diện game</a:t>
            </a:r>
            <a:endParaRPr lang="en-SG" i="1">
              <a:latin typeface="UTM Avo" panose="02040603050506020204" pitchFamily="18" charset="0"/>
            </a:endParaRPr>
          </a:p>
        </p:txBody>
      </p:sp>
    </p:spTree>
    <p:extLst>
      <p:ext uri="{BB962C8B-B14F-4D97-AF65-F5344CB8AC3E}">
        <p14:creationId xmlns:p14="http://schemas.microsoft.com/office/powerpoint/2010/main" val="349710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6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 grpId="0"/>
      <p:bldP spid="17" grpId="0"/>
      <p:bldP spid="17" grpId="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1137944"/>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16</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6D23FB8-03E8-479A-8B62-237A16FA0A82}"/>
              </a:ext>
            </a:extLst>
          </p:cNvPr>
          <p:cNvSpPr txBox="1"/>
          <p:nvPr/>
        </p:nvSpPr>
        <p:spPr>
          <a:xfrm>
            <a:off x="3116826" y="1245665"/>
            <a:ext cx="795429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Tạo hàm drawInfo() in chỉ số riêng của người chơi ra màn hình</a:t>
            </a:r>
            <a:endParaRPr lang="en-SG">
              <a:latin typeface="UTM Avo" panose="02040603050506020204" pitchFamily="18" charset="0"/>
            </a:endParaRPr>
          </a:p>
        </p:txBody>
      </p:sp>
      <p:sp>
        <p:nvSpPr>
          <p:cNvPr id="15" name="TextBox 14">
            <a:extLst>
              <a:ext uri="{FF2B5EF4-FFF2-40B4-BE49-F238E27FC236}">
                <a16:creationId xmlns:a16="http://schemas.microsoft.com/office/drawing/2014/main" id="{1983391E-1D44-42CF-B525-197543C97112}"/>
              </a:ext>
            </a:extLst>
          </p:cNvPr>
          <p:cNvSpPr txBox="1"/>
          <p:nvPr/>
        </p:nvSpPr>
        <p:spPr>
          <a:xfrm>
            <a:off x="838200" y="2540055"/>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17</a:t>
            </a:r>
            <a:endParaRPr lang="en-SG" b="1">
              <a:solidFill>
                <a:schemeClr val="accent2">
                  <a:lumMod val="75000"/>
                </a:schemeClr>
              </a:solidFill>
              <a:latin typeface="UTM Avo" panose="02040603050506020204" pitchFamily="18" charset="0"/>
            </a:endParaRPr>
          </a:p>
        </p:txBody>
      </p:sp>
      <p:sp>
        <p:nvSpPr>
          <p:cNvPr id="13" name="TextBox 12">
            <a:extLst>
              <a:ext uri="{FF2B5EF4-FFF2-40B4-BE49-F238E27FC236}">
                <a16:creationId xmlns:a16="http://schemas.microsoft.com/office/drawing/2014/main" id="{2B5AB15C-E6EA-4FE2-8A59-44BE95399AC3}"/>
              </a:ext>
            </a:extLst>
          </p:cNvPr>
          <p:cNvSpPr txBox="1"/>
          <p:nvPr/>
        </p:nvSpPr>
        <p:spPr>
          <a:xfrm>
            <a:off x="3116826" y="2268601"/>
            <a:ext cx="7753738" cy="1127681"/>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Lập hàm drawGameMenu() hiển thị thông tin về tên người chơi, level, điểm số và các thao tác tùy chọn như di chuyển (W, S, A, D), Pause Game, Resume Game, Save Game, Return to Main Menu.</a:t>
            </a:r>
            <a:endParaRPr lang="en-SG">
              <a:latin typeface="UTM Avo" panose="02040603050506020204" pitchFamily="18" charset="0"/>
            </a:endParaRPr>
          </a:p>
        </p:txBody>
      </p:sp>
      <p:pic>
        <p:nvPicPr>
          <p:cNvPr id="18" name="Picture 17">
            <a:extLst>
              <a:ext uri="{FF2B5EF4-FFF2-40B4-BE49-F238E27FC236}">
                <a16:creationId xmlns:a16="http://schemas.microsoft.com/office/drawing/2014/main" id="{A84F1530-D71D-4F20-B86C-6B559B3E9B96}"/>
              </a:ext>
            </a:extLst>
          </p:cNvPr>
          <p:cNvPicPr>
            <a:picLocks noChangeAspect="1"/>
          </p:cNvPicPr>
          <p:nvPr/>
        </p:nvPicPr>
        <p:blipFill>
          <a:blip r:embed="rId3"/>
          <a:stretch>
            <a:fillRect/>
          </a:stretch>
        </p:blipFill>
        <p:spPr>
          <a:xfrm>
            <a:off x="1070861" y="3942166"/>
            <a:ext cx="10050278" cy="666843"/>
          </a:xfrm>
          <a:prstGeom prst="rect">
            <a:avLst/>
          </a:prstGeom>
        </p:spPr>
      </p:pic>
    </p:spTree>
    <p:extLst>
      <p:ext uri="{BB962C8B-B14F-4D97-AF65-F5344CB8AC3E}">
        <p14:creationId xmlns:p14="http://schemas.microsoft.com/office/powerpoint/2010/main" val="113219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 grpId="0"/>
      <p:bldP spid="15"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18</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95467906-8476-467D-B7EC-FFAC4DEA5AB0}"/>
              </a:ext>
            </a:extLst>
          </p:cNvPr>
          <p:cNvSpPr txBox="1"/>
          <p:nvPr/>
        </p:nvSpPr>
        <p:spPr>
          <a:xfrm>
            <a:off x="3153747" y="470634"/>
            <a:ext cx="7315200"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Hàm startMenu() là giao diện chính khi vào game.</a:t>
            </a:r>
            <a:endParaRPr lang="en-SG">
              <a:latin typeface="UTM Avo" panose="02040603050506020204" pitchFamily="18" charset="0"/>
            </a:endParaRPr>
          </a:p>
        </p:txBody>
      </p:sp>
      <p:pic>
        <p:nvPicPr>
          <p:cNvPr id="7" name="Picture 6">
            <a:extLst>
              <a:ext uri="{FF2B5EF4-FFF2-40B4-BE49-F238E27FC236}">
                <a16:creationId xmlns:a16="http://schemas.microsoft.com/office/drawing/2014/main" id="{B1348F35-B486-4B0D-820B-ECC69CE63FAF}"/>
              </a:ext>
            </a:extLst>
          </p:cNvPr>
          <p:cNvPicPr>
            <a:picLocks noChangeAspect="1"/>
          </p:cNvPicPr>
          <p:nvPr/>
        </p:nvPicPr>
        <p:blipFill>
          <a:blip r:embed="rId3"/>
          <a:stretch>
            <a:fillRect/>
          </a:stretch>
        </p:blipFill>
        <p:spPr>
          <a:xfrm>
            <a:off x="1879729" y="1232763"/>
            <a:ext cx="8432541" cy="4561997"/>
          </a:xfrm>
          <a:prstGeom prst="rect">
            <a:avLst/>
          </a:prstGeom>
        </p:spPr>
      </p:pic>
    </p:spTree>
    <p:extLst>
      <p:ext uri="{BB962C8B-B14F-4D97-AF65-F5344CB8AC3E}">
        <p14:creationId xmlns:p14="http://schemas.microsoft.com/office/powerpoint/2010/main" val="656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19</a:t>
            </a:r>
            <a:endParaRPr lang="en-SG" b="1">
              <a:solidFill>
                <a:schemeClr val="accent2">
                  <a:lumMod val="75000"/>
                </a:schemeClr>
              </a:solidFill>
              <a:latin typeface="UTM Avo" panose="02040603050506020204" pitchFamily="18" charset="0"/>
            </a:endParaRPr>
          </a:p>
        </p:txBody>
      </p:sp>
      <p:sp>
        <p:nvSpPr>
          <p:cNvPr id="2" name="TextBox 1">
            <a:extLst>
              <a:ext uri="{FF2B5EF4-FFF2-40B4-BE49-F238E27FC236}">
                <a16:creationId xmlns:a16="http://schemas.microsoft.com/office/drawing/2014/main" id="{E9C9A738-3F93-4BD8-B479-A6428F9D574B}"/>
              </a:ext>
            </a:extLst>
          </p:cNvPr>
          <p:cNvSpPr txBox="1"/>
          <p:nvPr/>
        </p:nvSpPr>
        <p:spPr>
          <a:xfrm>
            <a:off x="2985796" y="271509"/>
            <a:ext cx="6929729"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endGameMenu() xử lí giao diện khi bạn thua và hỏi muốn chơi lại hay không.</a:t>
            </a:r>
            <a:endParaRPr lang="en-SG">
              <a:latin typeface="UTM Avo" panose="02040603050506020204" pitchFamily="18" charset="0"/>
            </a:endParaRPr>
          </a:p>
        </p:txBody>
      </p:sp>
      <p:graphicFrame>
        <p:nvGraphicFramePr>
          <p:cNvPr id="6" name="Table 4">
            <a:extLst>
              <a:ext uri="{FF2B5EF4-FFF2-40B4-BE49-F238E27FC236}">
                <a16:creationId xmlns:a16="http://schemas.microsoft.com/office/drawing/2014/main" id="{65B75BD5-8884-4E56-B0E6-92D51A80B581}"/>
              </a:ext>
            </a:extLst>
          </p:cNvPr>
          <p:cNvGraphicFramePr/>
          <p:nvPr>
            <p:extLst>
              <p:ext uri="{D42A27DB-BD31-4B8C-83A1-F6EECF244321}">
                <p14:modId xmlns:p14="http://schemas.microsoft.com/office/powerpoint/2010/main" val="3691892880"/>
              </p:ext>
            </p:extLst>
          </p:nvPr>
        </p:nvGraphicFramePr>
        <p:xfrm>
          <a:off x="3086998" y="1451339"/>
          <a:ext cx="5206361" cy="4480560"/>
        </p:xfrm>
        <a:graphic>
          <a:graphicData uri="http://schemas.openxmlformats.org/drawingml/2006/table">
            <a:tbl>
              <a:tblPr/>
              <a:tblGrid>
                <a:gridCol w="754899">
                  <a:extLst>
                    <a:ext uri="{9D8B030D-6E8A-4147-A177-3AD203B41FA5}">
                      <a16:colId xmlns:a16="http://schemas.microsoft.com/office/drawing/2014/main" val="20000"/>
                    </a:ext>
                  </a:extLst>
                </a:gridCol>
                <a:gridCol w="4451462">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200" b="0" strike="noStrike" spc="-1">
                          <a:solidFill>
                            <a:srgbClr val="000000"/>
                          </a:solidFill>
                          <a:latin typeface="UTM Avo" panose="02040603050506020204" pitchFamily="18" charset="0"/>
                        </a:rPr>
                        <a:t>… 25</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ghost_pos.y = HEIGHT_CONSOLE - 3;</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26</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5; ++i)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2"/>
                  </a:ext>
                </a:extLst>
              </a:tr>
              <a:tr h="138298">
                <a:tc>
                  <a:txBody>
                    <a:bodyPr/>
                    <a:lstStyle/>
                    <a:p>
                      <a:pPr algn="ctr">
                        <a:lnSpc>
                          <a:spcPct val="100000"/>
                        </a:lnSpc>
                      </a:pPr>
                      <a:r>
                        <a:rPr lang="en-US" sz="1200" b="0" strike="noStrike" spc="-1">
                          <a:solidFill>
                            <a:srgbClr val="000000"/>
                          </a:solidFill>
                          <a:latin typeface="UTM Avo" panose="02040603050506020204" pitchFamily="18" charset="0"/>
                        </a:rPr>
                        <a:t>27</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US" sz="1200">
                          <a:solidFill>
                            <a:srgbClr val="000000"/>
                          </a:solidFill>
                          <a:latin typeface="Consolas" panose="020B0609020204030204" pitchFamily="49" charset="0"/>
                        </a:rPr>
                        <a:t> fillBox(1, ghost_pos.y + 1, WIDTH_CONSOLE - 2, 0, </a:t>
                      </a:r>
                      <a:r>
                        <a:rPr lang="en-US" sz="1200">
                          <a:solidFill>
                            <a:srgbClr val="A31515"/>
                          </a:solidFill>
                          <a:latin typeface="Consolas" panose="020B0609020204030204" pitchFamily="49" charset="0"/>
                        </a:rPr>
                        <a:t>" "</a:t>
                      </a:r>
                      <a:r>
                        <a:rPr lang="en-US" sz="1200">
                          <a:solidFill>
                            <a:srgbClr val="000000"/>
                          </a:solidFill>
                          <a:latin typeface="Consolas" panose="020B0609020204030204" pitchFamily="49" charset="0"/>
                        </a:rPr>
                        <a:t>);</a:t>
                      </a:r>
                      <a:endParaRPr lang="nn-NO"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200" b="0" strike="noStrike" spc="-1">
                          <a:solidFill>
                            <a:srgbClr val="000000"/>
                          </a:solidFill>
                          <a:latin typeface="UTM Avo" panose="02040603050506020204" pitchFamily="18" charset="0"/>
                        </a:rPr>
                        <a:t>28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a:solidFill>
                            <a:srgbClr val="0000FF"/>
                          </a:solidFill>
                          <a:latin typeface="Consolas" panose="020B0609020204030204" pitchFamily="49" charset="0"/>
                        </a:rPr>
                        <a:t> for</a:t>
                      </a:r>
                      <a:r>
                        <a:rPr lang="nb-NO" sz="1200">
                          <a:solidFill>
                            <a:srgbClr val="000000"/>
                          </a:solidFill>
                          <a:latin typeface="Consolas" panose="020B0609020204030204" pitchFamily="49" charset="0"/>
                        </a:rPr>
                        <a:t> (</a:t>
                      </a:r>
                      <a:r>
                        <a:rPr lang="nb-NO" sz="1200">
                          <a:solidFill>
                            <a:srgbClr val="0000FF"/>
                          </a:solidFill>
                          <a:latin typeface="Consolas" panose="020B0609020204030204" pitchFamily="49" charset="0"/>
                        </a:rPr>
                        <a:t>int</a:t>
                      </a:r>
                      <a:r>
                        <a:rPr lang="nb-NO" sz="1200">
                          <a:solidFill>
                            <a:srgbClr val="000000"/>
                          </a:solidFill>
                          <a:latin typeface="Consolas" panose="020B0609020204030204" pitchFamily="49" charset="0"/>
                        </a:rPr>
                        <a:t> j = i; j &gt;= 0; j--) {</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8298">
                <a:tc>
                  <a:txBody>
                    <a:bodyPr/>
                    <a:lstStyle/>
                    <a:p>
                      <a:pPr algn="ctr">
                        <a:lnSpc>
                          <a:spcPct val="100000"/>
                        </a:lnSpc>
                      </a:pPr>
                      <a:r>
                        <a:rPr lang="en-US" sz="1200" b="0" strike="noStrike" spc="-1">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  GotoXY(WIDTH_CONSOLE - i - ghost_width - 10, ghost_pos.y - j);</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0">
                <a:tc>
                  <a:txBody>
                    <a:bodyPr/>
                    <a:lstStyle/>
                    <a:p>
                      <a:pPr algn="ctr">
                        <a:lnSpc>
                          <a:spcPct val="100000"/>
                        </a:lnSpc>
                      </a:pPr>
                      <a:r>
                        <a:rPr lang="en-US" sz="1200" b="0" strike="noStrike" spc="-1">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683700"/>
                  </a:ext>
                </a:extLst>
              </a:tr>
              <a:tr h="0">
                <a:tc>
                  <a:txBody>
                    <a:bodyPr/>
                    <a:lstStyle/>
                    <a:p>
                      <a:pPr algn="ctr">
                        <a:lnSpc>
                          <a:spcPct val="100000"/>
                        </a:lnSpc>
                      </a:pPr>
                      <a:r>
                        <a:rPr lang="en-US" sz="1200" b="0" strike="noStrike" spc="-1">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cout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ghost_shape[i - j];</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1706346"/>
                  </a:ext>
                </a:extLst>
              </a:tr>
              <a:tr h="0">
                <a:tc>
                  <a:txBody>
                    <a:bodyPr/>
                    <a:lstStyle/>
                    <a:p>
                      <a:pPr algn="ctr">
                        <a:lnSpc>
                          <a:spcPct val="100000"/>
                        </a:lnSpc>
                      </a:pPr>
                      <a:r>
                        <a:rPr lang="en-US" sz="1200" b="0" strike="noStrike" spc="-1">
                          <a:latin typeface="UTM Avo" panose="02040603050506020204" pitchFamily="18" charset="0"/>
                        </a:rPr>
                        <a:t>32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7450477"/>
                  </a:ext>
                </a:extLst>
              </a:tr>
              <a:tr h="0">
                <a:tc>
                  <a:txBody>
                    <a:bodyPr/>
                    <a:lstStyle/>
                    <a:p>
                      <a:pPr algn="ctr">
                        <a:lnSpc>
                          <a:spcPct val="100000"/>
                        </a:lnSpc>
                      </a:pPr>
                      <a:r>
                        <a:rPr lang="en-US" sz="1200" b="0" strike="noStrike" spc="-1">
                          <a:latin typeface="UTM Avo" panose="02040603050506020204" pitchFamily="18" charset="0"/>
                        </a:rPr>
                        <a:t>33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Sleep(150);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6839031"/>
                  </a:ext>
                </a:extLst>
              </a:tr>
              <a:tr h="0">
                <a:tc>
                  <a:txBody>
                    <a:bodyPr/>
                    <a:lstStyle/>
                    <a:p>
                      <a:pPr algn="ctr">
                        <a:lnSpc>
                          <a:spcPct val="100000"/>
                        </a:lnSpc>
                      </a:pPr>
                      <a:r>
                        <a:rPr lang="en-US" sz="1200" b="0" strike="noStrike" spc="-1">
                          <a:latin typeface="UTM Avo" panose="02040603050506020204" pitchFamily="18" charset="0"/>
                        </a:rPr>
                        <a:t>34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20711784"/>
                  </a:ext>
                </a:extLst>
              </a:tr>
              <a:tr h="0">
                <a:tc>
                  <a:txBody>
                    <a:bodyPr/>
                    <a:lstStyle/>
                    <a:p>
                      <a:pPr algn="ctr">
                        <a:lnSpc>
                          <a:spcPct val="100000"/>
                        </a:lnSpc>
                      </a:pPr>
                      <a:r>
                        <a:rPr lang="en-US" sz="1200" b="0" strike="noStrike" spc="-1">
                          <a:latin typeface="UTM Avo" panose="02040603050506020204" pitchFamily="18" charset="0"/>
                        </a:rPr>
                        <a:t>…</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494907"/>
                  </a:ext>
                </a:extLst>
              </a:tr>
              <a:tr h="0">
                <a:tc>
                  <a:txBody>
                    <a:bodyPr/>
                    <a:lstStyle/>
                    <a:p>
                      <a:pPr algn="ctr">
                        <a:lnSpc>
                          <a:spcPct val="100000"/>
                        </a:lnSpc>
                      </a:pPr>
                      <a:r>
                        <a:rPr lang="en-US" sz="1200" b="0" strike="noStrike" spc="-1">
                          <a:latin typeface="UTM Avo" panose="02040603050506020204" pitchFamily="18" charset="0"/>
                        </a:rPr>
                        <a:t>45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state = 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6158673"/>
                  </a:ext>
                </a:extLst>
              </a:tr>
              <a:tr h="0">
                <a:tc>
                  <a:txBody>
                    <a:bodyPr/>
                    <a:lstStyle/>
                    <a:p>
                      <a:pPr algn="ctr">
                        <a:lnSpc>
                          <a:spcPct val="100000"/>
                        </a:lnSpc>
                      </a:pPr>
                      <a:r>
                        <a:rPr lang="en-US" sz="1200" b="0" strike="noStrike" spc="-1">
                          <a:latin typeface="UTM Avo" panose="02040603050506020204" pitchFamily="18" charset="0"/>
                        </a:rPr>
                        <a:t>46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setTextColor(7);</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40974331"/>
                  </a:ext>
                </a:extLst>
              </a:tr>
              <a:tr h="0">
                <a:tc>
                  <a:txBody>
                    <a:bodyPr/>
                    <a:lstStyle/>
                    <a:p>
                      <a:pPr algn="ctr">
                        <a:lnSpc>
                          <a:spcPct val="100000"/>
                        </a:lnSpc>
                      </a:pPr>
                      <a:r>
                        <a:rPr lang="en-US" sz="1200" b="0" strike="noStrike" spc="-1">
                          <a:latin typeface="UTM Avo" panose="02040603050506020204" pitchFamily="18" charset="0"/>
                        </a:rPr>
                        <a:t>47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79909381"/>
                  </a:ext>
                </a:extLst>
              </a:tr>
            </a:tbl>
          </a:graphicData>
        </a:graphic>
      </p:graphicFrame>
    </p:spTree>
    <p:extLst>
      <p:ext uri="{BB962C8B-B14F-4D97-AF65-F5344CB8AC3E}">
        <p14:creationId xmlns:p14="http://schemas.microsoft.com/office/powerpoint/2010/main" val="5900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1007706" y="2071299"/>
            <a:ext cx="6857999" cy="1015663"/>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Kịch bản game</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3523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214759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19</a:t>
            </a:r>
            <a:endParaRPr lang="en-SG" b="1">
              <a:solidFill>
                <a:schemeClr val="accent2">
                  <a:lumMod val="75000"/>
                </a:schemeClr>
              </a:solidFill>
              <a:latin typeface="UTM Avo" panose="02040603050506020204" pitchFamily="18" charset="0"/>
            </a:endParaRPr>
          </a:p>
        </p:txBody>
      </p:sp>
      <p:pic>
        <p:nvPicPr>
          <p:cNvPr id="5" name="Picture 4">
            <a:extLst>
              <a:ext uri="{FF2B5EF4-FFF2-40B4-BE49-F238E27FC236}">
                <a16:creationId xmlns:a16="http://schemas.microsoft.com/office/drawing/2014/main" id="{C338A310-18A5-4CF8-AA54-DF7827D6F684}"/>
              </a:ext>
            </a:extLst>
          </p:cNvPr>
          <p:cNvPicPr>
            <a:picLocks noChangeAspect="1"/>
          </p:cNvPicPr>
          <p:nvPr/>
        </p:nvPicPr>
        <p:blipFill>
          <a:blip r:embed="rId3"/>
          <a:stretch>
            <a:fillRect/>
          </a:stretch>
        </p:blipFill>
        <p:spPr>
          <a:xfrm>
            <a:off x="1911998" y="1364205"/>
            <a:ext cx="8199678" cy="4315620"/>
          </a:xfrm>
          <a:prstGeom prst="rect">
            <a:avLst/>
          </a:prstGeom>
        </p:spPr>
      </p:pic>
      <p:sp>
        <p:nvSpPr>
          <p:cNvPr id="6" name="TextBox 5">
            <a:extLst>
              <a:ext uri="{FF2B5EF4-FFF2-40B4-BE49-F238E27FC236}">
                <a16:creationId xmlns:a16="http://schemas.microsoft.com/office/drawing/2014/main" id="{9128C502-E582-4B5A-B741-E78E86C83092}"/>
              </a:ext>
            </a:extLst>
          </p:cNvPr>
          <p:cNvSpPr txBox="1"/>
          <p:nvPr/>
        </p:nvSpPr>
        <p:spPr>
          <a:xfrm>
            <a:off x="2985796" y="271509"/>
            <a:ext cx="6929729" cy="767582"/>
          </a:xfrm>
          <a:prstGeom prst="rect">
            <a:avLst/>
          </a:prstGeom>
          <a:noFill/>
        </p:spPr>
        <p:txBody>
          <a:bodyPr wrap="square" rtlCol="0">
            <a:spAutoFit/>
          </a:bodyPr>
          <a:lstStyle/>
          <a:p>
            <a:pPr>
              <a:lnSpc>
                <a:spcPct val="130000"/>
              </a:lnSpc>
            </a:pPr>
            <a:r>
              <a:rPr lang="en-US" sz="1800">
                <a:effectLst/>
                <a:latin typeface="UTM Avo" panose="02040603050506020204" pitchFamily="18" charset="0"/>
                <a:ea typeface="Calibri" panose="020F0502020204030204" pitchFamily="34" charset="0"/>
              </a:rPr>
              <a:t>endGameMenu() xử lí giao diện khi bạn thua và hỏi muốn chơi lại hay không.</a:t>
            </a:r>
            <a:endParaRPr lang="en-SG">
              <a:latin typeface="UTM Avo" panose="02040603050506020204" pitchFamily="18" charset="0"/>
            </a:endParaRPr>
          </a:p>
        </p:txBody>
      </p:sp>
    </p:spTree>
    <p:extLst>
      <p:ext uri="{BB962C8B-B14F-4D97-AF65-F5344CB8AC3E}">
        <p14:creationId xmlns:p14="http://schemas.microsoft.com/office/powerpoint/2010/main" val="400092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thư viện chứa hàm xử lý các thao tác được yêu cầu từ người chơi</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3 (gameCommand.h)</a:t>
            </a:r>
            <a:endParaRPr lang="en-SG" sz="3200"/>
          </a:p>
        </p:txBody>
      </p:sp>
    </p:spTree>
    <p:extLst>
      <p:ext uri="{BB962C8B-B14F-4D97-AF65-F5344CB8AC3E}">
        <p14:creationId xmlns:p14="http://schemas.microsoft.com/office/powerpoint/2010/main" val="4123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3F1DDAA-1E36-4C8F-BB98-FABC62B7DDDD}"/>
              </a:ext>
            </a:extLst>
          </p:cNvPr>
          <p:cNvSpPr txBox="1"/>
          <p:nvPr/>
        </p:nvSpPr>
        <p:spPr>
          <a:xfrm>
            <a:off x="838200" y="3019960"/>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1476174026"/>
              </p:ext>
            </p:extLst>
          </p:nvPr>
        </p:nvGraphicFramePr>
        <p:xfrm>
          <a:off x="838200" y="1059638"/>
          <a:ext cx="5721220" cy="1828800"/>
        </p:xfrm>
        <a:graphic>
          <a:graphicData uri="http://schemas.openxmlformats.org/drawingml/2006/table">
            <a:tbl>
              <a:tblPr/>
              <a:tblGrid>
                <a:gridCol w="665149">
                  <a:extLst>
                    <a:ext uri="{9D8B030D-6E8A-4147-A177-3AD203B41FA5}">
                      <a16:colId xmlns:a16="http://schemas.microsoft.com/office/drawing/2014/main" val="20000"/>
                    </a:ext>
                  </a:extLst>
                </a:gridCol>
                <a:gridCol w="5056071">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startGame()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 resetData(); drawGameMenu();</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drawBox(0, 0, WIDTH_CONSOLE, PLAYGROUND_SECTION_HEIGHT);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drawBox(0, PLAYGROUND_SECTION_HEIGHT + 1, WIDTH_CONSOLE, INFO_SECTION_HEIGHT);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state = 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bl>
          </a:graphicData>
        </a:graphic>
      </p:graphicFrame>
      <p:graphicFrame>
        <p:nvGraphicFramePr>
          <p:cNvPr id="9" name="Table 4">
            <a:extLst>
              <a:ext uri="{FF2B5EF4-FFF2-40B4-BE49-F238E27FC236}">
                <a16:creationId xmlns:a16="http://schemas.microsoft.com/office/drawing/2014/main" id="{CB693312-A7AA-4055-9C3C-5362C649F5AE}"/>
              </a:ext>
            </a:extLst>
          </p:cNvPr>
          <p:cNvGraphicFramePr/>
          <p:nvPr>
            <p:extLst>
              <p:ext uri="{D42A27DB-BD31-4B8C-83A1-F6EECF244321}">
                <p14:modId xmlns:p14="http://schemas.microsoft.com/office/powerpoint/2010/main" val="2089570214"/>
              </p:ext>
            </p:extLst>
          </p:nvPr>
        </p:nvGraphicFramePr>
        <p:xfrm>
          <a:off x="5576596" y="3716108"/>
          <a:ext cx="5581261" cy="2743200"/>
        </p:xfrm>
        <a:graphic>
          <a:graphicData uri="http://schemas.openxmlformats.org/drawingml/2006/table">
            <a:tbl>
              <a:tblPr/>
              <a:tblGrid>
                <a:gridCol w="648877">
                  <a:extLst>
                    <a:ext uri="{9D8B030D-6E8A-4147-A177-3AD203B41FA5}">
                      <a16:colId xmlns:a16="http://schemas.microsoft.com/office/drawing/2014/main" val="20000"/>
                    </a:ext>
                  </a:extLst>
                </a:gridCol>
                <a:gridCol w="4932384">
                  <a:extLst>
                    <a:ext uri="{9D8B030D-6E8A-4147-A177-3AD203B41FA5}">
                      <a16:colId xmlns:a16="http://schemas.microsoft.com/office/drawing/2014/main" val="20001"/>
                    </a:ext>
                  </a:extLst>
                </a:gridCol>
              </a:tblGrid>
              <a:tr h="192891">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exitGame(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TerminateThread(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0);</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deleteCarData();</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92891">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exit(1);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92891">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pauseGame(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4687580"/>
                  </a:ext>
                </a:extLst>
              </a:tr>
              <a:tr h="192891">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SuspendThread(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8572581"/>
                  </a:ext>
                </a:extLst>
              </a:tr>
              <a:tr h="192891">
                <a:tc>
                  <a:txBody>
                    <a:bodyPr/>
                    <a:lstStyle/>
                    <a:p>
                      <a:pPr algn="ctr">
                        <a:lnSpc>
                          <a:spcPct val="100000"/>
                        </a:lnSpc>
                      </a:pPr>
                      <a:r>
                        <a:rPr lang="en-US" sz="1200" b="0" strike="noStrike" spc="-1">
                          <a:latin typeface="UTM Avo" panose="02040603050506020204" pitchFamily="18" charset="0"/>
                        </a:rPr>
                        <a:t>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resumeGame(</a:t>
                      </a:r>
                      <a:r>
                        <a:rPr lang="en-SG" sz="1200">
                          <a:solidFill>
                            <a:srgbClr val="2B91AF"/>
                          </a:solidFill>
                          <a:latin typeface="Consolas" panose="020B0609020204030204" pitchFamily="49" charset="0"/>
                        </a:rPr>
                        <a:t>HANDLE</a:t>
                      </a:r>
                      <a:r>
                        <a:rPr lang="en-SG" sz="1200">
                          <a:solidFill>
                            <a:srgbClr val="000000"/>
                          </a:solidFill>
                          <a:latin typeface="Consolas" panose="020B0609020204030204" pitchFamily="49" charset="0"/>
                        </a:rPr>
                        <a:t> </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92862490"/>
                  </a:ext>
                </a:extLst>
              </a:tr>
              <a:tr h="192891">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noFill/>
                  </a:tcPr>
                </a:tc>
                <a:tc>
                  <a:txBody>
                    <a:bodyPr/>
                    <a:lstStyle/>
                    <a:p>
                      <a:r>
                        <a:rPr lang="en-SG" sz="1200">
                          <a:solidFill>
                            <a:srgbClr val="000000"/>
                          </a:solidFill>
                          <a:latin typeface="Consolas" panose="020B0609020204030204" pitchFamily="49" charset="0"/>
                        </a:rPr>
                        <a:t> ResumeThread(</a:t>
                      </a:r>
                      <a:r>
                        <a:rPr lang="en-SG" sz="1200">
                          <a:solidFill>
                            <a:srgbClr val="808080"/>
                          </a:solidFill>
                          <a:latin typeface="Consolas" panose="020B0609020204030204" pitchFamily="49" charset="0"/>
                        </a:rPr>
                        <a:t>t</a:t>
                      </a:r>
                      <a:r>
                        <a:rPr lang="en-SG" sz="1200">
                          <a:solidFill>
                            <a:srgbClr val="000000"/>
                          </a:solidFill>
                          <a:latin typeface="Consolas" panose="020B0609020204030204" pitchFamily="49" charset="0"/>
                        </a:rPr>
                        <a:t>);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333186506"/>
                  </a:ext>
                </a:extLst>
              </a:tr>
            </a:tbl>
          </a:graphicData>
        </a:graphic>
      </p:graphicFrame>
      <p:sp>
        <p:nvSpPr>
          <p:cNvPr id="3" name="TextBox 2">
            <a:extLst>
              <a:ext uri="{FF2B5EF4-FFF2-40B4-BE49-F238E27FC236}">
                <a16:creationId xmlns:a16="http://schemas.microsoft.com/office/drawing/2014/main" id="{EBED522F-E39F-4D90-8D1B-66B23637BDC6}"/>
              </a:ext>
            </a:extLst>
          </p:cNvPr>
          <p:cNvSpPr txBox="1"/>
          <p:nvPr/>
        </p:nvSpPr>
        <p:spPr>
          <a:xfrm>
            <a:off x="7044197" y="655300"/>
            <a:ext cx="3989563" cy="2568075"/>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Hàm startGame() để khởi tạo lại dữ liệu ban đầu và tạo màn chơi mới cho người chơi.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Dòng lệnh cuối cùng quan trọng khi </a:t>
            </a:r>
            <a:r>
              <a:rPr lang="en-SG">
                <a:latin typeface="UTM Avo" panose="02040603050506020204" pitchFamily="18" charset="0"/>
                <a:ea typeface="Calibri" panose="020F0502020204030204" pitchFamily="34" charset="0"/>
              </a:rPr>
              <a:t>state</a:t>
            </a:r>
            <a:r>
              <a:rPr lang="en-SG" sz="1800">
                <a:effectLst/>
                <a:latin typeface="UTM Avo" panose="02040603050506020204" pitchFamily="18" charset="0"/>
                <a:ea typeface="Calibri" panose="020F0502020204030204" pitchFamily="34" charset="0"/>
              </a:rPr>
              <a:t> = 1 thì các đối tượng mới chính thức được vẽ ra màn hình.</a:t>
            </a:r>
            <a:endParaRPr lang="en-SG">
              <a:latin typeface="UTM Avo" panose="02040603050506020204" pitchFamily="18" charset="0"/>
            </a:endParaRPr>
          </a:p>
        </p:txBody>
      </p:sp>
      <p:sp>
        <p:nvSpPr>
          <p:cNvPr id="16" name="TextBox 15">
            <a:extLst>
              <a:ext uri="{FF2B5EF4-FFF2-40B4-BE49-F238E27FC236}">
                <a16:creationId xmlns:a16="http://schemas.microsoft.com/office/drawing/2014/main" id="{61A76F18-75CD-4EA0-97A1-28692807CF6B}"/>
              </a:ext>
            </a:extLst>
          </p:cNvPr>
          <p:cNvSpPr txBox="1"/>
          <p:nvPr/>
        </p:nvSpPr>
        <p:spPr>
          <a:xfrm>
            <a:off x="1034143" y="4163769"/>
            <a:ext cx="3788230" cy="1847878"/>
          </a:xfrm>
          <a:prstGeom prst="rect">
            <a:avLst/>
          </a:prstGeom>
          <a:noFill/>
        </p:spPr>
        <p:txBody>
          <a:bodyPr wrap="square" rtlCol="0">
            <a:spAutoFit/>
          </a:bodyPr>
          <a:lstStyle/>
          <a:p>
            <a:pPr algn="just">
              <a:lnSpc>
                <a:spcPct val="130000"/>
              </a:lnSpc>
            </a:pPr>
            <a:r>
              <a:rPr lang="en-SG" sz="1800">
                <a:solidFill>
                  <a:srgbClr val="000000"/>
                </a:solidFill>
                <a:effectLst/>
                <a:latin typeface="UTM Avo" panose="02040603050506020204" pitchFamily="18" charset="0"/>
                <a:ea typeface="Calibri" panose="020F0502020204030204" pitchFamily="34" charset="0"/>
              </a:rPr>
              <a:t>Xây dựng hàm thoát khỏi trò chơi, hàm tạm dừng và tiếp tục trò chơi. Cần lệnh HANDLE để ngắt tiểu trình đang chạy, tạm ngưng và tiếp tục trò chơi.</a:t>
            </a:r>
            <a:endParaRPr lang="en-SG">
              <a:latin typeface="UTM Avo" panose="02040603050506020204" pitchFamily="18" charset="0"/>
            </a:endParaRPr>
          </a:p>
        </p:txBody>
      </p:sp>
    </p:spTree>
    <p:extLst>
      <p:ext uri="{BB962C8B-B14F-4D97-AF65-F5344CB8AC3E}">
        <p14:creationId xmlns:p14="http://schemas.microsoft.com/office/powerpoint/2010/main" val="22802391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3"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288075C-E086-4105-B341-C0CD9690A928}"/>
              </a:ext>
            </a:extLst>
          </p:cNvPr>
          <p:cNvSpPr txBox="1"/>
          <p:nvPr/>
        </p:nvSpPr>
        <p:spPr>
          <a:xfrm>
            <a:off x="838200" y="362913"/>
            <a:ext cx="1932991"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3</a:t>
            </a:r>
            <a:endParaRPr lang="en-SG" b="1">
              <a:solidFill>
                <a:schemeClr val="accent2">
                  <a:lumMod val="75000"/>
                </a:schemeClr>
              </a:solidFill>
              <a:latin typeface="UTM Avo" panose="02040603050506020204" pitchFamily="18" charset="0"/>
            </a:endParaRPr>
          </a:p>
        </p:txBody>
      </p:sp>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3174684101"/>
              </p:ext>
            </p:extLst>
          </p:nvPr>
        </p:nvGraphicFramePr>
        <p:xfrm>
          <a:off x="794657" y="1273199"/>
          <a:ext cx="5301343" cy="4846320"/>
        </p:xfrm>
        <a:graphic>
          <a:graphicData uri="http://schemas.openxmlformats.org/drawingml/2006/table">
            <a:tbl>
              <a:tblPr/>
              <a:tblGrid>
                <a:gridCol w="616334">
                  <a:extLst>
                    <a:ext uri="{9D8B030D-6E8A-4147-A177-3AD203B41FA5}">
                      <a16:colId xmlns:a16="http://schemas.microsoft.com/office/drawing/2014/main" val="20000"/>
                    </a:ext>
                  </a:extLst>
                </a:gridCol>
                <a:gridCol w="4685009">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saveGame(</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POINT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fileName =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".txt"</a:t>
                      </a:r>
                      <a:r>
                        <a:rPr lang="en-US" sz="1200">
                          <a:solidFill>
                            <a:srgbClr val="000000"/>
                          </a:solidFill>
                          <a:latin typeface="Consolas" panose="020B0609020204030204" pitchFamily="49" charset="0"/>
                        </a:rPr>
                        <a:t>;</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2B91AF"/>
                          </a:solidFill>
                          <a:latin typeface="Consolas" panose="020B0609020204030204" pitchFamily="49" charset="0"/>
                        </a:rPr>
                        <a:t> fstream</a:t>
                      </a:r>
                      <a:r>
                        <a:rPr lang="en-SG" sz="1200">
                          <a:solidFill>
                            <a:srgbClr val="000000"/>
                          </a:solidFill>
                          <a:latin typeface="Consolas" panose="020B0609020204030204" pitchFamily="49" charset="0"/>
                        </a:rPr>
                        <a:t> fileOutput;</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fileOutput.open(fileName, </a:t>
                      </a:r>
                      <a:r>
                        <a:rPr lang="en-US" sz="1200">
                          <a:solidFill>
                            <a:srgbClr val="2B91AF"/>
                          </a:solidFill>
                          <a:latin typeface="Consolas" panose="020B0609020204030204" pitchFamily="49" charset="0"/>
                        </a:rPr>
                        <a:t>ios</a:t>
                      </a:r>
                      <a:r>
                        <a:rPr lang="en-US" sz="1200">
                          <a:solidFill>
                            <a:srgbClr val="000000"/>
                          </a:solidFill>
                          <a:latin typeface="Consolas" panose="020B0609020204030204" pitchFamily="49" charset="0"/>
                        </a:rPr>
                        <a:t>::out | </a:t>
                      </a:r>
                      <a:r>
                        <a:rPr lang="en-US" sz="1200">
                          <a:solidFill>
                            <a:srgbClr val="2B91AF"/>
                          </a:solidFill>
                          <a:latin typeface="Consolas" panose="020B0609020204030204" pitchFamily="49" charset="0"/>
                        </a:rPr>
                        <a:t>ios</a:t>
                      </a:r>
                      <a:r>
                        <a:rPr lang="en-US" sz="1200">
                          <a:solidFill>
                            <a:srgbClr val="000000"/>
                          </a:solidFill>
                          <a:latin typeface="Consolas" panose="020B0609020204030204" pitchFamily="49" charset="0"/>
                        </a:rPr>
                        <a:t>::trunc);</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fileOutput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speed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step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36525">
                <a:tc>
                  <a:txBody>
                    <a:bodyPr/>
                    <a:lstStyle/>
                    <a:p>
                      <a:pPr algn="ctr">
                        <a:lnSpc>
                          <a:spcPct val="100000"/>
                        </a:lnSpc>
                      </a:pPr>
                      <a:r>
                        <a:rPr lang="en-US" sz="1200" b="0" strike="noStrike" spc="-1">
                          <a:latin typeface="UTM Avo" panose="02040603050506020204" pitchFamily="18" charset="0"/>
                        </a:rPr>
                        <a:t>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937225"/>
                  </a:ext>
                </a:extLst>
              </a:tr>
              <a:tr h="136525">
                <a:tc>
                  <a:txBody>
                    <a:bodyPr/>
                    <a:lstStyle/>
                    <a:p>
                      <a:pPr algn="ctr">
                        <a:lnSpc>
                          <a:spcPct val="100000"/>
                        </a:lnSpc>
                      </a:pPr>
                      <a:r>
                        <a:rPr lang="en-US" sz="1200" b="0" strike="noStrike" spc="-1">
                          <a:latin typeface="UTM Avo" panose="02040603050506020204" pitchFamily="18" charset="0"/>
                        </a:rPr>
                        <a:t>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carInfo[i].length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carInfo[i].direction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185083"/>
                  </a:ext>
                </a:extLst>
              </a:tr>
              <a:tr h="136525">
                <a:tc>
                  <a:txBody>
                    <a:bodyPr/>
                    <a:lstStyle/>
                    <a:p>
                      <a:pPr algn="ctr">
                        <a:lnSpc>
                          <a:spcPct val="100000"/>
                        </a:lnSpc>
                      </a:pPr>
                      <a:r>
                        <a:rPr lang="en-US" sz="1200" b="0" strike="noStrike" spc="-1">
                          <a:latin typeface="UTM Avo" panose="02040603050506020204" pitchFamily="18" charset="0"/>
                        </a:rPr>
                        <a:t>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9576752"/>
                  </a:ext>
                </a:extLst>
              </a:tr>
              <a:tr h="136525">
                <a:tc>
                  <a:txBody>
                    <a:bodyPr/>
                    <a:lstStyle/>
                    <a:p>
                      <a:pPr algn="ctr">
                        <a:lnSpc>
                          <a:spcPct val="100000"/>
                        </a:lnSpc>
                      </a:pPr>
                      <a:r>
                        <a:rPr lang="en-US" sz="1200" b="0" strike="noStrike" spc="-1">
                          <a:latin typeface="UTM Avo" panose="02040603050506020204" pitchFamily="18" charset="0"/>
                        </a:rPr>
                        <a:t>9</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carArray[i][j]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124606"/>
                  </a:ext>
                </a:extLst>
              </a:tr>
              <a:tr h="136525">
                <a:tc>
                  <a:txBody>
                    <a:bodyPr/>
                    <a:lstStyle/>
                    <a:p>
                      <a:pPr algn="ctr">
                        <a:lnSpc>
                          <a:spcPct val="100000"/>
                        </a:lnSpc>
                      </a:pPr>
                      <a:r>
                        <a:rPr lang="en-US" sz="1200" b="0" strike="noStrike" spc="-1">
                          <a:latin typeface="UTM Avo" panose="02040603050506020204" pitchFamily="18" charset="0"/>
                        </a:rPr>
                        <a:t>10</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2650289"/>
                  </a:ext>
                </a:extLst>
              </a:tr>
              <a:tr h="136525">
                <a:tc>
                  <a:txBody>
                    <a:bodyPr/>
                    <a:lstStyle/>
                    <a:p>
                      <a:pPr algn="ctr">
                        <a:lnSpc>
                          <a:spcPct val="100000"/>
                        </a:lnSpc>
                      </a:pPr>
                      <a:r>
                        <a:rPr lang="en-US" sz="1200" b="0" strike="noStrike" spc="-1">
                          <a:latin typeface="UTM Avo" panose="02040603050506020204" pitchFamily="18" charset="0"/>
                        </a:rPr>
                        <a:t>11</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speed; ++i)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8548491"/>
                  </a:ext>
                </a:extLst>
              </a:tr>
              <a:tr h="136525">
                <a:tc>
                  <a:txBody>
                    <a:bodyPr/>
                    <a:lstStyle/>
                    <a:p>
                      <a:pPr algn="ctr">
                        <a:lnSpc>
                          <a:spcPct val="100000"/>
                        </a:lnSpc>
                      </a:pPr>
                      <a:r>
                        <a:rPr lang="en-US" sz="1200" b="0" strike="noStrike" spc="-1">
                          <a:latin typeface="UTM Avo" panose="02040603050506020204" pitchFamily="18" charset="0"/>
                        </a:rPr>
                        <a:t>12</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prevPos[i] </a:t>
                      </a:r>
                      <a:r>
                        <a:rPr lang="en-SG" sz="1200">
                          <a:solidFill>
                            <a:srgbClr val="008080"/>
                          </a:solidFill>
                          <a:latin typeface="Consolas" panose="020B0609020204030204" pitchFamily="49" charset="0"/>
                        </a:rPr>
                        <a:t>&lt;&lt;</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"\n"</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6983836"/>
                  </a:ext>
                </a:extLst>
              </a:tr>
              <a:tr h="136525">
                <a:tc>
                  <a:txBody>
                    <a:bodyPr/>
                    <a:lstStyle/>
                    <a:p>
                      <a:pPr algn="ctr">
                        <a:lnSpc>
                          <a:spcPct val="100000"/>
                        </a:lnSpc>
                      </a:pPr>
                      <a:r>
                        <a:rPr lang="en-US" sz="1200" b="0" strike="noStrike" spc="-1">
                          <a:latin typeface="UTM Avo" panose="02040603050506020204" pitchFamily="18" charset="0"/>
                        </a:rPr>
                        <a:t>13</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15925681"/>
                  </a:ext>
                </a:extLst>
              </a:tr>
              <a:tr h="136525">
                <a:tc>
                  <a:txBody>
                    <a:bodyPr/>
                    <a:lstStyle/>
                    <a:p>
                      <a:pPr algn="ctr">
                        <a:lnSpc>
                          <a:spcPct val="100000"/>
                        </a:lnSpc>
                      </a:pPr>
                      <a:r>
                        <a:rPr lang="en-US" sz="1200" b="0" strike="noStrike" spc="-1">
                          <a:latin typeface="UTM Avo" panose="02040603050506020204" pitchFamily="18" charset="0"/>
                        </a:rPr>
                        <a:t>14</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US" sz="1200">
                          <a:solidFill>
                            <a:srgbClr val="000000"/>
                          </a:solidFill>
                          <a:latin typeface="Consolas" panose="020B0609020204030204" pitchFamily="49" charset="0"/>
                        </a:rPr>
                        <a:t> fileOutput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.x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"\n"</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&lt;&lt;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277705"/>
                  </a:ext>
                </a:extLst>
              </a:tr>
              <a:tr h="136525">
                <a:tc>
                  <a:txBody>
                    <a:bodyPr/>
                    <a:lstStyle/>
                    <a:p>
                      <a:pPr algn="ctr">
                        <a:lnSpc>
                          <a:spcPct val="100000"/>
                        </a:lnSpc>
                      </a:pPr>
                      <a:r>
                        <a:rPr lang="en-US" sz="1200" b="0" strike="noStrike" spc="-1">
                          <a:latin typeface="UTM Avo" panose="02040603050506020204" pitchFamily="18" charset="0"/>
                        </a:rPr>
                        <a:t>15</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fileOutput.close();</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447161"/>
                  </a:ext>
                </a:extLst>
              </a:tr>
              <a:tr h="136525">
                <a:tc>
                  <a:txBody>
                    <a:bodyPr/>
                    <a:lstStyle/>
                    <a:p>
                      <a:pPr algn="ctr">
                        <a:lnSpc>
                          <a:spcPct val="100000"/>
                        </a:lnSpc>
                      </a:pPr>
                      <a:r>
                        <a:rPr lang="en-US" sz="1200" b="0" strike="noStrike" spc="-1">
                          <a:latin typeface="UTM Avo" panose="02040603050506020204" pitchFamily="18" charset="0"/>
                        </a:rPr>
                        <a:t>16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3450691359"/>
                  </a:ext>
                </a:extLst>
              </a:tr>
            </a:tbl>
          </a:graphicData>
        </a:graphic>
      </p:graphicFrame>
      <p:sp>
        <p:nvSpPr>
          <p:cNvPr id="5" name="TextBox 4">
            <a:extLst>
              <a:ext uri="{FF2B5EF4-FFF2-40B4-BE49-F238E27FC236}">
                <a16:creationId xmlns:a16="http://schemas.microsoft.com/office/drawing/2014/main" id="{E327CB5F-536F-4458-9C77-97C788539EC9}"/>
              </a:ext>
            </a:extLst>
          </p:cNvPr>
          <p:cNvSpPr txBox="1"/>
          <p:nvPr/>
        </p:nvSpPr>
        <p:spPr>
          <a:xfrm>
            <a:off x="6941353" y="1332025"/>
            <a:ext cx="4214327" cy="4368568"/>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Hàm saveGame() có chức năng cơ bản là ghi file sử dụng thư viện fstream.h.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Các thông số được ghi lên file gồm level và số bước đã di chuyển hiện tại, hướng di chuyển, độ dài và vị trí của từng xe, vị trí của các nhân vật đã về đích trước đó, vị trí người chơi hiện tại. </a:t>
            </a:r>
          </a:p>
          <a:p>
            <a:pPr marL="285750" indent="-285750" algn="just">
              <a:lnSpc>
                <a:spcPct val="130000"/>
              </a:lnSpc>
              <a:buFont typeface="Wingdings" panose="05000000000000000000" pitchFamily="2" charset="2"/>
              <a:buChar char="§"/>
            </a:pPr>
            <a:r>
              <a:rPr lang="en-SG" sz="1800">
                <a:effectLst/>
                <a:latin typeface="UTM Avo" panose="02040603050506020204" pitchFamily="18" charset="0"/>
                <a:ea typeface="Calibri" panose="020F0502020204030204" pitchFamily="34" charset="0"/>
              </a:rPr>
              <a:t>Toàn bộ dữ liệu trên được lưu vào file có cú pháp filename.txt.</a:t>
            </a:r>
          </a:p>
        </p:txBody>
      </p:sp>
      <p:pic>
        <p:nvPicPr>
          <p:cNvPr id="6" name="Picture 5">
            <a:extLst>
              <a:ext uri="{FF2B5EF4-FFF2-40B4-BE49-F238E27FC236}">
                <a16:creationId xmlns:a16="http://schemas.microsoft.com/office/drawing/2014/main" id="{F3DCE052-CB32-4B4D-B4B7-0175971CEB0E}"/>
              </a:ext>
            </a:extLst>
          </p:cNvPr>
          <p:cNvPicPr>
            <a:picLocks noChangeAspect="1"/>
          </p:cNvPicPr>
          <p:nvPr/>
        </p:nvPicPr>
        <p:blipFill>
          <a:blip r:embed="rId3"/>
          <a:stretch>
            <a:fillRect/>
          </a:stretch>
        </p:blipFill>
        <p:spPr>
          <a:xfrm>
            <a:off x="7289556" y="2744676"/>
            <a:ext cx="3791479" cy="1543265"/>
          </a:xfrm>
          <a:prstGeom prst="rect">
            <a:avLst/>
          </a:prstGeom>
        </p:spPr>
      </p:pic>
      <p:pic>
        <p:nvPicPr>
          <p:cNvPr id="7" name="Picture 6">
            <a:extLst>
              <a:ext uri="{FF2B5EF4-FFF2-40B4-BE49-F238E27FC236}">
                <a16:creationId xmlns:a16="http://schemas.microsoft.com/office/drawing/2014/main" id="{A7A0F20F-BCC4-41DF-9310-64949F3120FA}"/>
              </a:ext>
            </a:extLst>
          </p:cNvPr>
          <p:cNvPicPr>
            <a:picLocks noChangeAspect="1"/>
          </p:cNvPicPr>
          <p:nvPr/>
        </p:nvPicPr>
        <p:blipFill>
          <a:blip r:embed="rId4"/>
          <a:stretch>
            <a:fillRect/>
          </a:stretch>
        </p:blipFill>
        <p:spPr>
          <a:xfrm>
            <a:off x="7763068" y="447259"/>
            <a:ext cx="2343477" cy="5963482"/>
          </a:xfrm>
          <a:prstGeom prst="rect">
            <a:avLst/>
          </a:prstGeom>
        </p:spPr>
      </p:pic>
    </p:spTree>
    <p:extLst>
      <p:ext uri="{BB962C8B-B14F-4D97-AF65-F5344CB8AC3E}">
        <p14:creationId xmlns:p14="http://schemas.microsoft.com/office/powerpoint/2010/main" val="314612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arn(inVertic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barn(inVertical)">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barn(inVertical)">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5">
                                            <p:txEl>
                                              <p:pRg st="0" end="0"/>
                                            </p:txEl>
                                          </p:spTgt>
                                        </p:tgtEl>
                                      </p:cBhvr>
                                    </p:animEffect>
                                    <p:set>
                                      <p:cBhvr>
                                        <p:cTn id="32" dur="1" fill="hold">
                                          <p:stCondLst>
                                            <p:cond delay="499"/>
                                          </p:stCondLst>
                                        </p:cTn>
                                        <p:tgtEl>
                                          <p:spTgt spid="5">
                                            <p:txEl>
                                              <p:pRg st="0" end="0"/>
                                            </p:txEl>
                                          </p:spTgt>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5">
                                            <p:txEl>
                                              <p:pRg st="1" end="1"/>
                                            </p:txEl>
                                          </p:spTgt>
                                        </p:tgtEl>
                                      </p:cBhvr>
                                    </p:animEffect>
                                    <p:set>
                                      <p:cBhvr>
                                        <p:cTn id="35" dur="1" fill="hold">
                                          <p:stCondLst>
                                            <p:cond delay="499"/>
                                          </p:stCondLst>
                                        </p:cTn>
                                        <p:tgtEl>
                                          <p:spTgt spid="5">
                                            <p:txEl>
                                              <p:pRg st="1" end="1"/>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5">
                                            <p:txEl>
                                              <p:pRg st="2" end="2"/>
                                            </p:txEl>
                                          </p:spTgt>
                                        </p:tgtEl>
                                      </p:cBhvr>
                                    </p:animEffect>
                                    <p:set>
                                      <p:cBhvr>
                                        <p:cTn id="38"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barn(inVertical)">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3129200749"/>
              </p:ext>
            </p:extLst>
          </p:nvPr>
        </p:nvGraphicFramePr>
        <p:xfrm>
          <a:off x="625395" y="962313"/>
          <a:ext cx="5168916" cy="3749040"/>
        </p:xfrm>
        <a:graphic>
          <a:graphicData uri="http://schemas.openxmlformats.org/drawingml/2006/table">
            <a:tbl>
              <a:tblPr/>
              <a:tblGrid>
                <a:gridCol w="600937">
                  <a:extLst>
                    <a:ext uri="{9D8B030D-6E8A-4147-A177-3AD203B41FA5}">
                      <a16:colId xmlns:a16="http://schemas.microsoft.com/office/drawing/2014/main" val="20000"/>
                    </a:ext>
                  </a:extLst>
                </a:gridCol>
                <a:gridCol w="4567979">
                  <a:extLst>
                    <a:ext uri="{9D8B030D-6E8A-4147-A177-3AD203B41FA5}">
                      <a16:colId xmlns:a16="http://schemas.microsoft.com/office/drawing/2014/main" val="20001"/>
                    </a:ext>
                  </a:extLst>
                </a:gridCol>
              </a:tblGrid>
              <a:tr h="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void</a:t>
                      </a:r>
                      <a:r>
                        <a:rPr lang="en-US" sz="1200">
                          <a:solidFill>
                            <a:srgbClr val="000000"/>
                          </a:solidFill>
                          <a:latin typeface="Consolas" panose="020B0609020204030204" pitchFamily="49" charset="0"/>
                        </a:rPr>
                        <a:t> loadGame(</a:t>
                      </a:r>
                      <a:r>
                        <a:rPr lang="en-US" sz="1200">
                          <a:solidFill>
                            <a:srgbClr val="2B91AF"/>
                          </a:solidFill>
                          <a:latin typeface="Consolas" panose="020B0609020204030204" pitchFamily="49" charset="0"/>
                        </a:rPr>
                        <a:t>string</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2B91AF"/>
                          </a:solidFill>
                          <a:latin typeface="Consolas" panose="020B0609020204030204" pitchFamily="49" charset="0"/>
                        </a:rPr>
                        <a:t>POINT</a:t>
                      </a:r>
                      <a:r>
                        <a:rPr lang="en-US" sz="1200">
                          <a:solidFill>
                            <a:srgbClr val="000000"/>
                          </a:solidFill>
                          <a:latin typeface="Consolas" panose="020B0609020204030204" pitchFamily="49" charset="0"/>
                        </a:rPr>
                        <a:t>&amp;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 {</a:t>
                      </a:r>
                      <a:endParaRPr lang="en-SG"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00"/>
                          </a:solidFill>
                          <a:latin typeface="Consolas" panose="020B0609020204030204" pitchFamily="49" charset="0"/>
                        </a:rPr>
                        <a:t> system(</a:t>
                      </a:r>
                      <a:r>
                        <a:rPr lang="en-SG" sz="1200">
                          <a:solidFill>
                            <a:srgbClr val="A31515"/>
                          </a:solidFill>
                          <a:latin typeface="Consolas" panose="020B0609020204030204" pitchFamily="49" charset="0"/>
                        </a:rPr>
                        <a:t>"cls"</a:t>
                      </a:r>
                      <a:r>
                        <a:rPr lang="en-SG"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620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drawBox(0, 0, WIDTH_CONSOLE, PLAYGROUND_SECTION_HEIGHT);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162025">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00"/>
                          </a:solidFill>
                          <a:latin typeface="Consolas" panose="020B0609020204030204" pitchFamily="49" charset="0"/>
                        </a:rPr>
                        <a:t> drawBox(0, PLAYGROUND_SECTION_HEIGHT + 1, WIDTH_CONSOLE, INFO_SECTION_HEIGHT);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2B91AF"/>
                          </a:solidFill>
                          <a:latin typeface="Consolas" panose="020B0609020204030204" pitchFamily="49" charset="0"/>
                        </a:rPr>
                        <a:t> string</a:t>
                      </a:r>
                      <a:r>
                        <a:rPr lang="en-US" sz="1200">
                          <a:solidFill>
                            <a:srgbClr val="000000"/>
                          </a:solidFill>
                          <a:latin typeface="Consolas" panose="020B0609020204030204" pitchFamily="49" charset="0"/>
                        </a:rPr>
                        <a:t> fileName = </a:t>
                      </a:r>
                      <a:r>
                        <a:rPr lang="en-US" sz="1200">
                          <a:solidFill>
                            <a:srgbClr val="808080"/>
                          </a:solidFill>
                          <a:latin typeface="Consolas" panose="020B0609020204030204" pitchFamily="49" charset="0"/>
                        </a:rPr>
                        <a:t>player_name</a:t>
                      </a:r>
                      <a:r>
                        <a:rPr lang="en-US" sz="1200">
                          <a:solidFill>
                            <a:srgbClr val="000000"/>
                          </a:solidFill>
                          <a:latin typeface="Consolas" panose="020B0609020204030204" pitchFamily="49" charset="0"/>
                        </a:rPr>
                        <a:t> </a:t>
                      </a:r>
                      <a:r>
                        <a:rPr lang="en-US" sz="1200">
                          <a:solidFill>
                            <a:srgbClr val="008080"/>
                          </a:solidFill>
                          <a:latin typeface="Consolas" panose="020B0609020204030204" pitchFamily="49" charset="0"/>
                        </a:rPr>
                        <a:t>+</a:t>
                      </a:r>
                      <a:r>
                        <a:rPr lang="en-US" sz="1200">
                          <a:solidFill>
                            <a:srgbClr val="000000"/>
                          </a:solidFill>
                          <a:latin typeface="Consolas" panose="020B0609020204030204" pitchFamily="49" charset="0"/>
                        </a:rPr>
                        <a:t> </a:t>
                      </a:r>
                      <a:r>
                        <a:rPr lang="en-US" sz="1200">
                          <a:solidFill>
                            <a:srgbClr val="A31515"/>
                          </a:solidFill>
                          <a:latin typeface="Consolas" panose="020B0609020204030204" pitchFamily="49" charset="0"/>
                        </a:rPr>
                        <a:t>".txt"</a:t>
                      </a:r>
                      <a:r>
                        <a:rPr lang="en-US" sz="1200">
                          <a:solidFill>
                            <a:srgbClr val="000000"/>
                          </a:solidFill>
                          <a:latin typeface="Consolas" panose="020B0609020204030204" pitchFamily="49" charset="0"/>
                        </a:rPr>
                        <a:t>;</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2B91AF"/>
                          </a:solidFill>
                          <a:latin typeface="Consolas" panose="020B0609020204030204" pitchFamily="49" charset="0"/>
                        </a:rPr>
                        <a:t> fstream</a:t>
                      </a:r>
                      <a:r>
                        <a:rPr lang="en-SG" sz="1200">
                          <a:solidFill>
                            <a:srgbClr val="000000"/>
                          </a:solidFill>
                          <a:latin typeface="Consolas" panose="020B0609020204030204" pitchFamily="49" charset="0"/>
                        </a:rPr>
                        <a:t> fileInput(fileName);</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speed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step;</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MAX_CAR; i++) {</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fileInput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carInfo[i].length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carInfo[i].direction;</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carArray[i] = </a:t>
                      </a:r>
                      <a:r>
                        <a:rPr lang="en-US" sz="1200">
                          <a:solidFill>
                            <a:srgbClr val="0000FF"/>
                          </a:solidFill>
                          <a:latin typeface="Consolas" panose="020B0609020204030204" pitchFamily="49" charset="0"/>
                        </a:rPr>
                        <a:t>new</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int</a:t>
                      </a:r>
                      <a:r>
                        <a:rPr lang="en-US" sz="1200">
                          <a:solidFill>
                            <a:srgbClr val="000000"/>
                          </a:solidFill>
                          <a:latin typeface="Consolas" panose="020B0609020204030204" pitchFamily="49" charset="0"/>
                        </a:rPr>
                        <a:t>[carInfo[i].length];</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bl>
          </a:graphicData>
        </a:graphic>
      </p:graphicFrame>
      <p:sp>
        <p:nvSpPr>
          <p:cNvPr id="31" name="TextBox 30">
            <a:extLst>
              <a:ext uri="{FF2B5EF4-FFF2-40B4-BE49-F238E27FC236}">
                <a16:creationId xmlns:a16="http://schemas.microsoft.com/office/drawing/2014/main" id="{933227FE-B7DC-43F5-B3A6-1B1FE9C59E2A}"/>
              </a:ext>
            </a:extLst>
          </p:cNvPr>
          <p:cNvSpPr txBox="1"/>
          <p:nvPr/>
        </p:nvSpPr>
        <p:spPr>
          <a:xfrm>
            <a:off x="838200" y="362913"/>
            <a:ext cx="1929386"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4</a:t>
            </a:r>
            <a:endParaRPr lang="en-SG" b="1">
              <a:solidFill>
                <a:schemeClr val="accent2">
                  <a:lumMod val="75000"/>
                </a:schemeClr>
              </a:solidFill>
              <a:latin typeface="UTM Avo" panose="02040603050506020204" pitchFamily="18" charset="0"/>
            </a:endParaRPr>
          </a:p>
        </p:txBody>
      </p:sp>
      <p:graphicFrame>
        <p:nvGraphicFramePr>
          <p:cNvPr id="7" name="Table 4">
            <a:extLst>
              <a:ext uri="{FF2B5EF4-FFF2-40B4-BE49-F238E27FC236}">
                <a16:creationId xmlns:a16="http://schemas.microsoft.com/office/drawing/2014/main" id="{E51369F7-94EB-4D0B-9FDD-D6BA4A12E9D0}"/>
              </a:ext>
            </a:extLst>
          </p:cNvPr>
          <p:cNvGraphicFramePr/>
          <p:nvPr>
            <p:extLst>
              <p:ext uri="{D42A27DB-BD31-4B8C-83A1-F6EECF244321}">
                <p14:modId xmlns:p14="http://schemas.microsoft.com/office/powerpoint/2010/main" val="630332229"/>
              </p:ext>
            </p:extLst>
          </p:nvPr>
        </p:nvGraphicFramePr>
        <p:xfrm>
          <a:off x="6217299" y="947687"/>
          <a:ext cx="5470605" cy="3566160"/>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99249">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99249">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for</a:t>
                      </a:r>
                      <a:r>
                        <a:rPr lang="en-SG" sz="1200">
                          <a:solidFill>
                            <a:srgbClr val="000000"/>
                          </a:solidFill>
                          <a:latin typeface="Consolas" panose="020B0609020204030204" pitchFamily="49" charset="0"/>
                        </a:rPr>
                        <a:t> (</a:t>
                      </a:r>
                      <a:r>
                        <a:rPr lang="en-SG" sz="1200">
                          <a:solidFill>
                            <a:srgbClr val="0000FF"/>
                          </a:solidFill>
                          <a:latin typeface="Consolas" panose="020B0609020204030204" pitchFamily="49" charset="0"/>
                        </a:rPr>
                        <a:t>int</a:t>
                      </a:r>
                      <a:r>
                        <a:rPr lang="en-SG" sz="1200">
                          <a:solidFill>
                            <a:srgbClr val="000000"/>
                          </a:solidFill>
                          <a:latin typeface="Consolas" panose="020B0609020204030204" pitchFamily="49" charset="0"/>
                        </a:rPr>
                        <a:t> j = 0; j &lt; carInfo[i].length; j++)</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9536605"/>
                  </a:ext>
                </a:extLst>
              </a:tr>
              <a:tr h="199249">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carArray[i][j];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7233838"/>
                  </a:ext>
                </a:extLst>
              </a:tr>
              <a:tr h="199249">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setTextColor(6);</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5538926"/>
                  </a:ext>
                </a:extLst>
              </a:tr>
              <a:tr h="199249">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sz="1200">
                          <a:solidFill>
                            <a:srgbClr val="0000FF"/>
                          </a:solidFill>
                          <a:latin typeface="Consolas" panose="020B0609020204030204" pitchFamily="49" charset="0"/>
                        </a:rPr>
                        <a:t> for</a:t>
                      </a:r>
                      <a:r>
                        <a:rPr lang="nn-NO" sz="1200">
                          <a:solidFill>
                            <a:srgbClr val="000000"/>
                          </a:solidFill>
                          <a:latin typeface="Consolas" panose="020B0609020204030204" pitchFamily="49" charset="0"/>
                        </a:rPr>
                        <a:t> (</a:t>
                      </a:r>
                      <a:r>
                        <a:rPr lang="nn-NO" sz="1200">
                          <a:solidFill>
                            <a:srgbClr val="0000FF"/>
                          </a:solidFill>
                          <a:latin typeface="Consolas" panose="020B0609020204030204" pitchFamily="49" charset="0"/>
                        </a:rPr>
                        <a:t>int</a:t>
                      </a:r>
                      <a:r>
                        <a:rPr lang="nn-NO" sz="1200">
                          <a:solidFill>
                            <a:srgbClr val="000000"/>
                          </a:solidFill>
                          <a:latin typeface="Consolas" panose="020B0609020204030204" pitchFamily="49" charset="0"/>
                        </a:rPr>
                        <a:t> i = 0; i &lt; speed; ++i)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99249">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 </a:t>
                      </a:r>
                      <a:r>
                        <a:rPr lang="en-SG" sz="1200">
                          <a:solidFill>
                            <a:srgbClr val="008080"/>
                          </a:solidFill>
                          <a:latin typeface="Consolas" panose="020B0609020204030204" pitchFamily="49" charset="0"/>
                        </a:rPr>
                        <a:t>&gt;&gt;</a:t>
                      </a:r>
                      <a:r>
                        <a:rPr lang="en-SG" sz="1200">
                          <a:solidFill>
                            <a:srgbClr val="000000"/>
                          </a:solidFill>
                          <a:latin typeface="Consolas" panose="020B0609020204030204" pitchFamily="49" charset="0"/>
                        </a:rPr>
                        <a:t> prevPos[i];</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99249">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drawCharacter({ prevPos[i], 2 },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199249">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 fileInput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.x </a:t>
                      </a:r>
                      <a:r>
                        <a:rPr lang="en-US" sz="1200">
                          <a:solidFill>
                            <a:srgbClr val="008080"/>
                          </a:solidFill>
                          <a:latin typeface="Consolas" panose="020B0609020204030204" pitchFamily="49" charset="0"/>
                        </a:rPr>
                        <a:t>&gt;&gt;</a:t>
                      </a:r>
                      <a:r>
                        <a:rPr lang="en-US" sz="1200">
                          <a:solidFill>
                            <a:srgbClr val="000000"/>
                          </a:solidFill>
                          <a:latin typeface="Consolas" panose="020B0609020204030204" pitchFamily="49" charset="0"/>
                        </a:rPr>
                        <a:t> </a:t>
                      </a:r>
                      <a:r>
                        <a:rPr lang="en-US" sz="1200">
                          <a:solidFill>
                            <a:srgbClr val="808080"/>
                          </a:solidFill>
                          <a:latin typeface="Consolas" panose="020B0609020204030204" pitchFamily="49" charset="0"/>
                        </a:rPr>
                        <a:t>player_pos</a:t>
                      </a:r>
                      <a:r>
                        <a:rPr lang="en-US" sz="1200">
                          <a:solidFill>
                            <a:srgbClr val="000000"/>
                          </a:solidFill>
                          <a:latin typeface="Consolas" panose="020B0609020204030204" pitchFamily="49" charset="0"/>
                        </a:rPr>
                        <a:t>.y;</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r h="199249">
                <a:tc>
                  <a:txBody>
                    <a:bodyPr/>
                    <a:lstStyle/>
                    <a:p>
                      <a:pPr algn="ctr">
                        <a:lnSpc>
                          <a:spcPct val="100000"/>
                        </a:lnSpc>
                      </a:pPr>
                      <a:r>
                        <a:rPr lang="en-US" sz="1200" b="0" strike="noStrike" spc="-1">
                          <a:latin typeface="UTM Avo" panose="02040603050506020204" pitchFamily="18" charset="0"/>
                        </a:rPr>
                        <a:t>18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fileInput.close();</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91478933"/>
                  </a:ext>
                </a:extLst>
              </a:tr>
              <a:tr h="199249">
                <a:tc>
                  <a:txBody>
                    <a:bodyPr/>
                    <a:lstStyle/>
                    <a:p>
                      <a:pPr algn="ctr">
                        <a:lnSpc>
                          <a:spcPct val="100000"/>
                        </a:lnSpc>
                      </a:pPr>
                      <a:r>
                        <a:rPr lang="en-US" sz="1200" b="0" strike="noStrike" spc="-1">
                          <a:latin typeface="UTM Avo" panose="02040603050506020204" pitchFamily="18" charset="0"/>
                        </a:rPr>
                        <a:t>19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a:t>
                      </a:r>
                      <a:r>
                        <a:rPr lang="en-SG" sz="1200">
                          <a:solidFill>
                            <a:srgbClr val="808080"/>
                          </a:solidFill>
                          <a:latin typeface="Consolas" panose="020B0609020204030204" pitchFamily="49" charset="0"/>
                        </a:rPr>
                        <a:t>player_pos</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9159295"/>
                  </a:ext>
                </a:extLst>
              </a:tr>
              <a:tr h="199249">
                <a:tc>
                  <a:txBody>
                    <a:bodyPr/>
                    <a:lstStyle/>
                    <a:p>
                      <a:pPr algn="ctr">
                        <a:lnSpc>
                          <a:spcPct val="100000"/>
                        </a:lnSpc>
                      </a:pPr>
                      <a:r>
                        <a:rPr lang="en-US" sz="1200" b="0" strike="noStrike" spc="-1">
                          <a:latin typeface="UTM Avo" panose="02040603050506020204" pitchFamily="18" charset="0"/>
                        </a:rPr>
                        <a:t>20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drawCars();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5735522"/>
                  </a:ext>
                </a:extLst>
              </a:tr>
              <a:tr h="199249">
                <a:tc>
                  <a:txBody>
                    <a:bodyPr/>
                    <a:lstStyle/>
                    <a:p>
                      <a:pPr algn="ctr">
                        <a:lnSpc>
                          <a:spcPct val="100000"/>
                        </a:lnSpc>
                      </a:pPr>
                      <a:r>
                        <a:rPr lang="en-US" sz="1200" b="0" strike="noStrike" spc="-1">
                          <a:latin typeface="UTM Avo" panose="02040603050506020204" pitchFamily="18" charset="0"/>
                        </a:rPr>
                        <a:t>21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drawInfo();</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7824993"/>
                  </a:ext>
                </a:extLst>
              </a:tr>
              <a:tr h="199249">
                <a:tc>
                  <a:txBody>
                    <a:bodyPr/>
                    <a:lstStyle/>
                    <a:p>
                      <a:pPr algn="ctr">
                        <a:lnSpc>
                          <a:spcPct val="100000"/>
                        </a:lnSpc>
                      </a:pPr>
                      <a:r>
                        <a:rPr lang="en-US" sz="1200" b="0" strike="noStrike" spc="-1">
                          <a:latin typeface="UTM Avo" panose="02040603050506020204" pitchFamily="18" charset="0"/>
                        </a:rPr>
                        <a:t>22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drawGameMenu();</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0508755"/>
                  </a:ext>
                </a:extLst>
              </a:tr>
            </a:tbl>
          </a:graphicData>
        </a:graphic>
      </p:graphicFrame>
      <p:sp>
        <p:nvSpPr>
          <p:cNvPr id="4" name="TextBox 3">
            <a:extLst>
              <a:ext uri="{FF2B5EF4-FFF2-40B4-BE49-F238E27FC236}">
                <a16:creationId xmlns:a16="http://schemas.microsoft.com/office/drawing/2014/main" id="{ACA14292-25DE-424D-BF42-0058284CAF81}"/>
              </a:ext>
            </a:extLst>
          </p:cNvPr>
          <p:cNvSpPr txBox="1"/>
          <p:nvPr/>
        </p:nvSpPr>
        <p:spPr>
          <a:xfrm>
            <a:off x="1048138" y="5007307"/>
            <a:ext cx="9853126" cy="1487780"/>
          </a:xfrm>
          <a:prstGeom prst="rect">
            <a:avLst/>
          </a:prstGeom>
          <a:noFill/>
        </p:spPr>
        <p:txBody>
          <a:bodyPr wrap="square" rtlCol="0">
            <a:spAutoFit/>
          </a:bodyPr>
          <a:lstStyle/>
          <a:p>
            <a:pPr>
              <a:lnSpc>
                <a:spcPct val="130000"/>
              </a:lnSpc>
            </a:pPr>
            <a:r>
              <a:rPr lang="en-SG" sz="1800">
                <a:effectLst/>
                <a:latin typeface="UTM Avo" panose="02040603050506020204" pitchFamily="18" charset="0"/>
                <a:ea typeface="Calibri" panose="020F0502020204030204" pitchFamily="34" charset="0"/>
              </a:rPr>
              <a:t>Hàm loadGame() nhờ vào thư viện fstream có khả năng đọc dữ liệu từ file .txt. Có một điểm cần lưu ý là phải cấp phát lại kích thước vùng nhớ mới cho mảng </a:t>
            </a:r>
            <a:r>
              <a:rPr lang="en-SG" sz="1800" i="1">
                <a:effectLst/>
                <a:latin typeface="UTM Avo" panose="02040603050506020204" pitchFamily="18" charset="0"/>
                <a:ea typeface="Calibri" panose="020F0502020204030204" pitchFamily="34" charset="0"/>
              </a:rPr>
              <a:t>carArray</a:t>
            </a:r>
            <a:r>
              <a:rPr lang="en-SG" sz="1800">
                <a:effectLst/>
                <a:latin typeface="UTM Avo" panose="02040603050506020204" pitchFamily="18" charset="0"/>
                <a:ea typeface="Calibri" panose="020F0502020204030204" pitchFamily="34" charset="0"/>
              </a:rPr>
              <a:t> tránh trường hợp thiếu hoặc thừa vùng nhớ. Sau đó ta in các thông tin đã đọc được ra màn hình console.</a:t>
            </a:r>
            <a:endParaRPr lang="en-SG">
              <a:latin typeface="UTM Avo" panose="02040603050506020204" pitchFamily="18" charset="0"/>
            </a:endParaRPr>
          </a:p>
        </p:txBody>
      </p:sp>
    </p:spTree>
    <p:extLst>
      <p:ext uri="{BB962C8B-B14F-4D97-AF65-F5344CB8AC3E}">
        <p14:creationId xmlns:p14="http://schemas.microsoft.com/office/powerpoint/2010/main" val="258489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thư viện chứa các hàm hỗ trợ </a:t>
            </a:r>
            <a:endParaRPr lang="en-US" sz="3200">
              <a:latin typeface="UTM Avo" panose="02040603050506020204" pitchFamily="18" charset="0"/>
            </a:endParaRPr>
          </a:p>
          <a:p>
            <a:pPr algn="ctr">
              <a:lnSpc>
                <a:spcPct val="110000"/>
              </a:lnSpc>
            </a:pPr>
            <a:r>
              <a:rPr lang="vi-VN" sz="3200">
                <a:latin typeface="UTM Avo" panose="02040603050506020204" pitchFamily="18" charset="0"/>
              </a:rPr>
              <a:t>di chuyển nhân vật trong game </a:t>
            </a:r>
            <a:endParaRPr lang="en-SG" sz="48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4 (gameMovement.h)</a:t>
            </a:r>
            <a:endParaRPr lang="en-SG" sz="3200"/>
          </a:p>
        </p:txBody>
      </p:sp>
    </p:spTree>
    <p:extLst>
      <p:ext uri="{BB962C8B-B14F-4D97-AF65-F5344CB8AC3E}">
        <p14:creationId xmlns:p14="http://schemas.microsoft.com/office/powerpoint/2010/main" val="40676093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0" name="Table 4">
            <a:extLst>
              <a:ext uri="{FF2B5EF4-FFF2-40B4-BE49-F238E27FC236}">
                <a16:creationId xmlns:a16="http://schemas.microsoft.com/office/drawing/2014/main" id="{EAEEBFF4-6B29-4171-ADFC-A1243FB25BC1}"/>
              </a:ext>
            </a:extLst>
          </p:cNvPr>
          <p:cNvGraphicFramePr/>
          <p:nvPr>
            <p:extLst>
              <p:ext uri="{D42A27DB-BD31-4B8C-83A1-F6EECF244321}">
                <p14:modId xmlns:p14="http://schemas.microsoft.com/office/powerpoint/2010/main" val="2850388619"/>
              </p:ext>
            </p:extLst>
          </p:nvPr>
        </p:nvGraphicFramePr>
        <p:xfrm>
          <a:off x="782216" y="746989"/>
          <a:ext cx="4999653" cy="5212080"/>
        </p:xfrm>
        <a:graphic>
          <a:graphicData uri="http://schemas.openxmlformats.org/drawingml/2006/table">
            <a:tbl>
              <a:tblPr/>
              <a:tblGrid>
                <a:gridCol w="707572">
                  <a:extLst>
                    <a:ext uri="{9D8B030D-6E8A-4147-A177-3AD203B41FA5}">
                      <a16:colId xmlns:a16="http://schemas.microsoft.com/office/drawing/2014/main" val="20000"/>
                    </a:ext>
                  </a:extLst>
                </a:gridCol>
                <a:gridCol w="4292081">
                  <a:extLst>
                    <a:ext uri="{9D8B030D-6E8A-4147-A177-3AD203B41FA5}">
                      <a16:colId xmlns:a16="http://schemas.microsoft.com/office/drawing/2014/main" val="20001"/>
                    </a:ext>
                  </a:extLst>
                </a:gridCol>
              </a:tblGrid>
              <a:tr h="136525">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moveRight() {</a:t>
                      </a:r>
                      <a:endParaRPr lang="en-US" sz="12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step++;</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227541">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(player_pos.x &gt; WIDTH_CONSOLE - 2)</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36525">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player_pos.x = 0;</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136525">
                <a:tc>
                  <a:txBody>
                    <a:bodyPr/>
                    <a:lstStyle/>
                    <a:p>
                      <a:pPr algn="ctr">
                        <a:lnSpc>
                          <a:spcPct val="100000"/>
                        </a:lnSpc>
                      </a:pPr>
                      <a:r>
                        <a:rPr lang="en-US" sz="1200" b="0" strike="noStrike" spc="-1">
                          <a:latin typeface="UTM Avo" panose="02040603050506020204" pitchFamily="18" charset="0"/>
                        </a:rPr>
                        <a:t>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player_pos.x++;</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937225"/>
                  </a:ext>
                </a:extLst>
              </a:tr>
              <a:tr h="136525">
                <a:tc>
                  <a:txBody>
                    <a:bodyPr/>
                    <a:lstStyle/>
                    <a:p>
                      <a:pPr algn="ctr">
                        <a:lnSpc>
                          <a:spcPct val="100000"/>
                        </a:lnSpc>
                      </a:pPr>
                      <a:r>
                        <a:rPr lang="en-US" sz="1200" b="0" strike="noStrike" spc="-1">
                          <a:latin typeface="UTM Avo" panose="02040603050506020204" pitchFamily="18" charset="0"/>
                        </a:rPr>
                        <a:t>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185083"/>
                  </a:ext>
                </a:extLst>
              </a:tr>
              <a:tr h="136525">
                <a:tc>
                  <a:txBody>
                    <a:bodyPr/>
                    <a:lstStyle/>
                    <a:p>
                      <a:pPr algn="ctr">
                        <a:lnSpc>
                          <a:spcPct val="100000"/>
                        </a:lnSpc>
                      </a:pPr>
                      <a:r>
                        <a:rPr lang="en-US" sz="1200" b="0" strike="noStrike" spc="-1">
                          <a:latin typeface="UTM Avo" panose="02040603050506020204" pitchFamily="18" charset="0"/>
                        </a:rPr>
                        <a:t>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rPr>
                        <a:t>}</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9576752"/>
                  </a:ext>
                </a:extLst>
              </a:tr>
              <a:tr h="136525">
                <a:tc>
                  <a:txBody>
                    <a:bodyPr/>
                    <a:lstStyle/>
                    <a:p>
                      <a:pPr algn="ctr">
                        <a:lnSpc>
                          <a:spcPct val="100000"/>
                        </a:lnSpc>
                      </a:pPr>
                      <a:r>
                        <a:rPr lang="en-US" sz="1200" b="0" strike="noStrike" spc="-1">
                          <a:latin typeface="UTM Avo" panose="02040603050506020204" pitchFamily="18" charset="0"/>
                        </a:rPr>
                        <a:t>…</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9441983"/>
                  </a:ext>
                </a:extLst>
              </a:tr>
              <a:tr h="136525">
                <a:tc>
                  <a:txBody>
                    <a:bodyPr/>
                    <a:lstStyle/>
                    <a:p>
                      <a:pPr algn="ctr">
                        <a:lnSpc>
                          <a:spcPct val="100000"/>
                        </a:lnSpc>
                      </a:pPr>
                      <a:r>
                        <a:rPr lang="en-US" sz="1200" b="0" strike="noStrike" spc="-1">
                          <a:latin typeface="UTM Avo" panose="02040603050506020204" pitchFamily="18" charset="0"/>
                        </a:rPr>
                        <a:t>17</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moveDown()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124606"/>
                  </a:ext>
                </a:extLst>
              </a:tr>
              <a:tr h="136525">
                <a:tc>
                  <a:txBody>
                    <a:bodyPr/>
                    <a:lstStyle/>
                    <a:p>
                      <a:pPr algn="ctr">
                        <a:lnSpc>
                          <a:spcPct val="100000"/>
                        </a:lnSpc>
                      </a:pPr>
                      <a:r>
                        <a:rPr lang="en-US" sz="1200" b="0" strike="noStrike" spc="-1">
                          <a:latin typeface="UTM Avo" panose="02040603050506020204" pitchFamily="18" charset="0"/>
                        </a:rPr>
                        <a:t>18</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(player_pos.y &lt; PLAYGROUND_SECTION_HEIGHT)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8548491"/>
                  </a:ext>
                </a:extLst>
              </a:tr>
              <a:tr h="136525">
                <a:tc>
                  <a:txBody>
                    <a:bodyPr/>
                    <a:lstStyle/>
                    <a:p>
                      <a:pPr algn="ctr">
                        <a:lnSpc>
                          <a:spcPct val="100000"/>
                        </a:lnSpc>
                      </a:pPr>
                      <a:r>
                        <a:rPr lang="en-US" sz="1200" b="0" strike="noStrike" spc="-1">
                          <a:latin typeface="UTM Avo" panose="02040603050506020204" pitchFamily="18" charset="0"/>
                        </a:rPr>
                        <a:t>19</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step++;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6983836"/>
                  </a:ext>
                </a:extLst>
              </a:tr>
              <a:tr h="136525">
                <a:tc>
                  <a:txBody>
                    <a:bodyPr/>
                    <a:lstStyle/>
                    <a:p>
                      <a:pPr algn="ctr">
                        <a:lnSpc>
                          <a:spcPct val="100000"/>
                        </a:lnSpc>
                      </a:pPr>
                      <a:r>
                        <a:rPr lang="en-US" sz="1200" b="0" strike="noStrike" spc="-1">
                          <a:latin typeface="UTM Avo" panose="02040603050506020204" pitchFamily="18" charset="0"/>
                        </a:rPr>
                        <a:t>20</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14277705"/>
                  </a:ext>
                </a:extLst>
              </a:tr>
              <a:tr h="136525">
                <a:tc>
                  <a:txBody>
                    <a:bodyPr/>
                    <a:lstStyle/>
                    <a:p>
                      <a:pPr algn="ctr">
                        <a:lnSpc>
                          <a:spcPct val="100000"/>
                        </a:lnSpc>
                      </a:pPr>
                      <a:r>
                        <a:rPr lang="en-US" sz="1200" b="0" strike="noStrike" spc="-1">
                          <a:latin typeface="UTM Avo" panose="02040603050506020204" pitchFamily="18" charset="0"/>
                        </a:rPr>
                        <a:t>21</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player_pos.y++;</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3447161"/>
                  </a:ext>
                </a:extLst>
              </a:tr>
              <a:tr h="136525">
                <a:tc>
                  <a:txBody>
                    <a:bodyPr/>
                    <a:lstStyle/>
                    <a:p>
                      <a:pPr algn="ctr">
                        <a:lnSpc>
                          <a:spcPct val="100000"/>
                        </a:lnSpc>
                      </a:pPr>
                      <a:r>
                        <a:rPr lang="en-US" sz="1200" b="0" strike="noStrike" spc="-1">
                          <a:latin typeface="UTM Avo" panose="02040603050506020204" pitchFamily="18" charset="0"/>
                        </a:rPr>
                        <a:t>22</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drawCharacter(player_pos, </a:t>
                      </a:r>
                      <a:r>
                        <a:rPr lang="en-SG" sz="1200">
                          <a:solidFill>
                            <a:srgbClr val="A31515"/>
                          </a:solidFill>
                          <a:latin typeface="Consolas" panose="020B0609020204030204" pitchFamily="49" charset="0"/>
                        </a:rPr>
                        <a:t>"Y"</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1938227"/>
                  </a:ext>
                </a:extLst>
              </a:tr>
              <a:tr h="136525">
                <a:tc>
                  <a:txBody>
                    <a:bodyPr/>
                    <a:lstStyle/>
                    <a:p>
                      <a:pPr algn="ctr">
                        <a:lnSpc>
                          <a:spcPct val="100000"/>
                        </a:lnSpc>
                      </a:pPr>
                      <a:r>
                        <a:rPr lang="en-US" sz="1200" b="0" strike="noStrike" spc="-1">
                          <a:latin typeface="UTM Avo" panose="02040603050506020204" pitchFamily="18" charset="0"/>
                        </a:rPr>
                        <a:t>23</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5288079"/>
                  </a:ext>
                </a:extLst>
              </a:tr>
              <a:tr h="136525">
                <a:tc>
                  <a:txBody>
                    <a:bodyPr/>
                    <a:lstStyle/>
                    <a:p>
                      <a:pPr algn="ctr">
                        <a:lnSpc>
                          <a:spcPct val="100000"/>
                        </a:lnSpc>
                      </a:pPr>
                      <a:r>
                        <a:rPr lang="en-US" sz="1200" b="0" strike="noStrike" spc="-1">
                          <a:latin typeface="UTM Avo" panose="02040603050506020204" pitchFamily="18" charset="0"/>
                        </a:rPr>
                        <a:t>24</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7824435"/>
                  </a:ext>
                </a:extLst>
              </a:tr>
              <a:tr h="136525">
                <a:tc>
                  <a:txBody>
                    <a:bodyPr/>
                    <a:lstStyle/>
                    <a:p>
                      <a:pPr algn="ctr">
                        <a:lnSpc>
                          <a:spcPct val="100000"/>
                        </a:lnSpc>
                      </a:pPr>
                      <a:r>
                        <a:rPr lang="en-US" sz="1200" b="0" strike="noStrike" spc="-1">
                          <a:latin typeface="UTM Avo" panose="02040603050506020204" pitchFamily="18" charset="0"/>
                        </a:rPr>
                        <a:t>…</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2986770467"/>
                  </a:ext>
                </a:extLst>
              </a:tr>
            </a:tbl>
          </a:graphicData>
        </a:graphic>
      </p:graphicFrame>
      <p:sp>
        <p:nvSpPr>
          <p:cNvPr id="5" name="TextBox 4">
            <a:extLst>
              <a:ext uri="{FF2B5EF4-FFF2-40B4-BE49-F238E27FC236}">
                <a16:creationId xmlns:a16="http://schemas.microsoft.com/office/drawing/2014/main" id="{E327CB5F-536F-4458-9C77-97C788539EC9}"/>
              </a:ext>
            </a:extLst>
          </p:cNvPr>
          <p:cNvSpPr txBox="1"/>
          <p:nvPr/>
        </p:nvSpPr>
        <p:spPr>
          <a:xfrm>
            <a:off x="6783355" y="889843"/>
            <a:ext cx="3368351" cy="646331"/>
          </a:xfrm>
          <a:prstGeom prst="rect">
            <a:avLst/>
          </a:prstGeom>
          <a:noFill/>
        </p:spPr>
        <p:txBody>
          <a:bodyPr wrap="square" rtlCol="0">
            <a:spAutoFit/>
          </a:bodyPr>
          <a:lstStyle/>
          <a:p>
            <a:endParaRPr lang="en-SG" sz="1800">
              <a:solidFill>
                <a:srgbClr val="000000"/>
              </a:solidFill>
              <a:latin typeface="Consolas" panose="020B0609020204030204" pitchFamily="49" charset="0"/>
            </a:endParaRPr>
          </a:p>
          <a:p>
            <a:endParaRPr lang="en-SG" sz="1800">
              <a:effectLst/>
              <a:latin typeface="UTM Avo" panose="02040603050506020204" pitchFamily="18" charset="0"/>
              <a:ea typeface="Calibri" panose="020F0502020204030204" pitchFamily="34" charset="0"/>
            </a:endParaRPr>
          </a:p>
        </p:txBody>
      </p:sp>
      <p:sp>
        <p:nvSpPr>
          <p:cNvPr id="2" name="TextBox 1">
            <a:extLst>
              <a:ext uri="{FF2B5EF4-FFF2-40B4-BE49-F238E27FC236}">
                <a16:creationId xmlns:a16="http://schemas.microsoft.com/office/drawing/2014/main" id="{86AE8C1A-B9CA-49B5-B4F9-52313D548EF6}"/>
              </a:ext>
            </a:extLst>
          </p:cNvPr>
          <p:cNvSpPr txBox="1"/>
          <p:nvPr/>
        </p:nvSpPr>
        <p:spPr>
          <a:xfrm>
            <a:off x="6410133" y="1707319"/>
            <a:ext cx="4525970" cy="3776611"/>
          </a:xfrm>
          <a:prstGeom prst="rect">
            <a:avLst/>
          </a:prstGeom>
          <a:noFill/>
        </p:spPr>
        <p:txBody>
          <a:bodyPr wrap="square" rtlCol="0">
            <a:spAutoFit/>
          </a:bodyPr>
          <a:lstStyle/>
          <a:p>
            <a:pPr marL="285750" indent="-285750" algn="just">
              <a:lnSpc>
                <a:spcPct val="130000"/>
              </a:lnSpc>
              <a:spcAft>
                <a:spcPts val="1000"/>
              </a:spcAft>
              <a:buFont typeface="Wingdings" panose="05000000000000000000" pitchFamily="2" charset="2"/>
              <a:buChar char="§"/>
            </a:pPr>
            <a:r>
              <a:rPr lang="en-SG" sz="1800">
                <a:effectLst/>
                <a:latin typeface="UTM Avo" panose="02040603050506020204" pitchFamily="18" charset="0"/>
                <a:ea typeface="Calibri" panose="020F0502020204030204" pitchFamily="34" charset="0"/>
                <a:cs typeface="Times New Roman" panose="02020603050405020304" pitchFamily="18" charset="0"/>
              </a:rPr>
              <a:t>Đối với hai hàm chuyển động trái-phải vì nếu nhân vật chạm biên của vùng chơi và tiếp tục di chuyển, nhân vật sẽ cập nhật vị trí mới là tại biên của phía đối diện. </a:t>
            </a:r>
          </a:p>
          <a:p>
            <a:pPr marL="285750" indent="-285750" algn="just">
              <a:lnSpc>
                <a:spcPct val="130000"/>
              </a:lnSpc>
              <a:spcAft>
                <a:spcPts val="1000"/>
              </a:spcAft>
              <a:buFont typeface="Wingdings" panose="05000000000000000000" pitchFamily="2" charset="2"/>
              <a:buChar char="§"/>
            </a:pPr>
            <a:r>
              <a:rPr lang="en-SG" sz="1800">
                <a:effectLst/>
                <a:latin typeface="UTM Avo" panose="02040603050506020204" pitchFamily="18" charset="0"/>
                <a:ea typeface="Calibri" panose="020F0502020204030204" pitchFamily="34" charset="0"/>
                <a:cs typeface="Times New Roman" panose="02020603050405020304" pitchFamily="18" charset="0"/>
              </a:rPr>
              <a:t>Đối với hàm chuyển động lên xuống, nhân vật không được đi xuống nếu đang đứng ở vị trí xuất phát, cũng như không thể đi lên nếu đang ở vị trí đích.</a:t>
            </a:r>
          </a:p>
        </p:txBody>
      </p:sp>
      <p:sp>
        <p:nvSpPr>
          <p:cNvPr id="6" name="TextBox 5">
            <a:extLst>
              <a:ext uri="{FF2B5EF4-FFF2-40B4-BE49-F238E27FC236}">
                <a16:creationId xmlns:a16="http://schemas.microsoft.com/office/drawing/2014/main" id="{C42079BC-1F4E-44C8-8C24-3FC9BD6FA25E}"/>
              </a:ext>
            </a:extLst>
          </p:cNvPr>
          <p:cNvSpPr txBox="1"/>
          <p:nvPr/>
        </p:nvSpPr>
        <p:spPr>
          <a:xfrm>
            <a:off x="1915886" y="233719"/>
            <a:ext cx="8360228" cy="369332"/>
          </a:xfrm>
          <a:prstGeom prst="rect">
            <a:avLst/>
          </a:prstGeom>
          <a:noFill/>
        </p:spPr>
        <p:txBody>
          <a:bodyPr wrap="square" rtlCol="0">
            <a:spAutoFit/>
          </a:bodyPr>
          <a:lstStyle/>
          <a:p>
            <a:r>
              <a:rPr lang="en-SG" sz="1800">
                <a:effectLst/>
                <a:latin typeface="UTM Avo" panose="02040603050506020204" pitchFamily="18" charset="0"/>
                <a:ea typeface="Calibri" panose="020F0502020204030204" pitchFamily="34" charset="0"/>
                <a:cs typeface="Times New Roman" panose="02020603050405020304" pitchFamily="18" charset="0"/>
              </a:rPr>
              <a:t>Xây dựng các hàm hỗ trợ nhân vật di chuyển qua trái, phải, lên, xuống.</a:t>
            </a:r>
            <a:endParaRPr lang="en-SG">
              <a:latin typeface="UTM Avo" panose="02040603050506020204" pitchFamily="18" charset="0"/>
            </a:endParaRPr>
          </a:p>
        </p:txBody>
      </p:sp>
      <p:pic>
        <p:nvPicPr>
          <p:cNvPr id="3" name="di_chuyen (1)">
            <a:hlinkClick r:id="" action="ppaction://media"/>
            <a:extLst>
              <a:ext uri="{FF2B5EF4-FFF2-40B4-BE49-F238E27FC236}">
                <a16:creationId xmlns:a16="http://schemas.microsoft.com/office/drawing/2014/main" id="{57741137-8F19-4DC2-AC7E-2C8B57C8BD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1037" y="3124200"/>
            <a:ext cx="8289925" cy="609600"/>
          </a:xfrm>
          <a:prstGeom prst="rect">
            <a:avLst/>
          </a:prstGeom>
        </p:spPr>
      </p:pic>
    </p:spTree>
    <p:extLst>
      <p:ext uri="{BB962C8B-B14F-4D97-AF65-F5344CB8AC3E}">
        <p14:creationId xmlns:p14="http://schemas.microsoft.com/office/powerpoint/2010/main" val="347692573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barn(inVertical)">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barn(inVertical)">
                                      <p:cBhvr>
                                        <p:cTn id="23" dur="500"/>
                                        <p:tgtEl>
                                          <p:spTgt spid="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500"/>
                                        <p:tgtEl>
                                          <p:spTgt spid="10"/>
                                        </p:tgtEl>
                                      </p:cBhvr>
                                    </p:animEffect>
                                    <p:anim calcmode="lin" valueType="num">
                                      <p:cBhvr>
                                        <p:cTn id="28" dur="500"/>
                                        <p:tgtEl>
                                          <p:spTgt spid="10"/>
                                        </p:tgtEl>
                                        <p:attrNameLst>
                                          <p:attrName>ppt_x</p:attrName>
                                        </p:attrNameLst>
                                      </p:cBhvr>
                                      <p:tavLst>
                                        <p:tav tm="0">
                                          <p:val>
                                            <p:strVal val="ppt_x"/>
                                          </p:val>
                                        </p:tav>
                                        <p:tav tm="100000">
                                          <p:val>
                                            <p:strVal val="ppt_x"/>
                                          </p:val>
                                        </p:tav>
                                      </p:tavLst>
                                    </p:anim>
                                    <p:anim calcmode="lin" valueType="num">
                                      <p:cBhvr>
                                        <p:cTn id="29" dur="500"/>
                                        <p:tgtEl>
                                          <p:spTgt spid="10"/>
                                        </p:tgtEl>
                                        <p:attrNameLst>
                                          <p:attrName>ppt_y</p:attrName>
                                        </p:attrNameLst>
                                      </p:cBhvr>
                                      <p:tavLst>
                                        <p:tav tm="0">
                                          <p:val>
                                            <p:strVal val="ppt_y"/>
                                          </p:val>
                                        </p:tav>
                                        <p:tav tm="100000">
                                          <p:val>
                                            <p:strVal val="ppt_y+.1"/>
                                          </p:val>
                                        </p:tav>
                                      </p:tavLst>
                                    </p:anim>
                                    <p:set>
                                      <p:cBhvr>
                                        <p:cTn id="30" dur="1" fill="hold">
                                          <p:stCondLst>
                                            <p:cond delay="499"/>
                                          </p:stCondLst>
                                        </p:cTn>
                                        <p:tgtEl>
                                          <p:spTgt spid="10"/>
                                        </p:tgtEl>
                                        <p:attrNameLst>
                                          <p:attrName>style.visibility</p:attrName>
                                        </p:attrNameLst>
                                      </p:cBhvr>
                                      <p:to>
                                        <p:strVal val="hidden"/>
                                      </p:to>
                                    </p:set>
                                  </p:childTnLst>
                                </p:cTn>
                              </p:par>
                              <p:par>
                                <p:cTn id="31" presetID="42" presetClass="exit" presetSubtype="0" fill="hold" grpId="0" nodeType="withEffect">
                                  <p:stCondLst>
                                    <p:cond delay="0"/>
                                  </p:stCondLst>
                                  <p:childTnLst>
                                    <p:animEffect transition="out" filter="fade">
                                      <p:cBhvr>
                                        <p:cTn id="32" dur="500"/>
                                        <p:tgtEl>
                                          <p:spTgt spid="2">
                                            <p:txEl>
                                              <p:pRg st="0" end="0"/>
                                            </p:txEl>
                                          </p:spTgt>
                                        </p:tgtEl>
                                      </p:cBhvr>
                                    </p:animEffect>
                                    <p:anim calcmode="lin" valueType="num">
                                      <p:cBhvr>
                                        <p:cTn id="33" dur="500"/>
                                        <p:tgtEl>
                                          <p:spTgt spid="2">
                                            <p:txEl>
                                              <p:pRg st="0" end="0"/>
                                            </p:txEl>
                                          </p:spTgt>
                                        </p:tgtEl>
                                        <p:attrNameLst>
                                          <p:attrName>ppt_x</p:attrName>
                                        </p:attrNameLst>
                                      </p:cBhvr>
                                      <p:tavLst>
                                        <p:tav tm="0">
                                          <p:val>
                                            <p:strVal val="ppt_x"/>
                                          </p:val>
                                        </p:tav>
                                        <p:tav tm="100000">
                                          <p:val>
                                            <p:strVal val="ppt_x"/>
                                          </p:val>
                                        </p:tav>
                                      </p:tavLst>
                                    </p:anim>
                                    <p:anim calcmode="lin" valueType="num">
                                      <p:cBhvr>
                                        <p:cTn id="34" dur="500"/>
                                        <p:tgtEl>
                                          <p:spTgt spid="2">
                                            <p:txEl>
                                              <p:pRg st="0" end="0"/>
                                            </p:txEl>
                                          </p:spTgt>
                                        </p:tgtEl>
                                        <p:attrNameLst>
                                          <p:attrName>ppt_y</p:attrName>
                                        </p:attrNameLst>
                                      </p:cBhvr>
                                      <p:tavLst>
                                        <p:tav tm="0">
                                          <p:val>
                                            <p:strVal val="ppt_y"/>
                                          </p:val>
                                        </p:tav>
                                        <p:tav tm="100000">
                                          <p:val>
                                            <p:strVal val="ppt_y+.1"/>
                                          </p:val>
                                        </p:tav>
                                      </p:tavLst>
                                    </p:anim>
                                    <p:set>
                                      <p:cBhvr>
                                        <p:cTn id="35" dur="1" fill="hold">
                                          <p:stCondLst>
                                            <p:cond delay="499"/>
                                          </p:stCondLst>
                                        </p:cTn>
                                        <p:tgtEl>
                                          <p:spTgt spid="2">
                                            <p:txEl>
                                              <p:pRg st="0" end="0"/>
                                            </p:txEl>
                                          </p:spTgt>
                                        </p:tgtEl>
                                        <p:attrNameLst>
                                          <p:attrName>style.visibility</p:attrName>
                                        </p:attrNameLst>
                                      </p:cBhvr>
                                      <p:to>
                                        <p:strVal val="hidden"/>
                                      </p:to>
                                    </p:set>
                                  </p:childTnLst>
                                </p:cTn>
                              </p:par>
                              <p:par>
                                <p:cTn id="36" presetID="42" presetClass="exit" presetSubtype="0" fill="hold" grpId="0" nodeType="withEffect">
                                  <p:stCondLst>
                                    <p:cond delay="0"/>
                                  </p:stCondLst>
                                  <p:childTnLst>
                                    <p:animEffect transition="out" filter="fade">
                                      <p:cBhvr>
                                        <p:cTn id="37" dur="500"/>
                                        <p:tgtEl>
                                          <p:spTgt spid="2">
                                            <p:txEl>
                                              <p:pRg st="1" end="1"/>
                                            </p:txEl>
                                          </p:spTgt>
                                        </p:tgtEl>
                                      </p:cBhvr>
                                    </p:animEffect>
                                    <p:anim calcmode="lin" valueType="num">
                                      <p:cBhvr>
                                        <p:cTn id="38" dur="500"/>
                                        <p:tgtEl>
                                          <p:spTgt spid="2">
                                            <p:txEl>
                                              <p:pRg st="1" end="1"/>
                                            </p:txEl>
                                          </p:spTgt>
                                        </p:tgtEl>
                                        <p:attrNameLst>
                                          <p:attrName>ppt_x</p:attrName>
                                        </p:attrNameLst>
                                      </p:cBhvr>
                                      <p:tavLst>
                                        <p:tav tm="0">
                                          <p:val>
                                            <p:strVal val="ppt_x"/>
                                          </p:val>
                                        </p:tav>
                                        <p:tav tm="100000">
                                          <p:val>
                                            <p:strVal val="ppt_x"/>
                                          </p:val>
                                        </p:tav>
                                      </p:tavLst>
                                    </p:anim>
                                    <p:anim calcmode="lin" valueType="num">
                                      <p:cBhvr>
                                        <p:cTn id="39" dur="500"/>
                                        <p:tgtEl>
                                          <p:spTgt spid="2">
                                            <p:txEl>
                                              <p:pRg st="1" end="1"/>
                                            </p:txEl>
                                          </p:spTgt>
                                        </p:tgtEl>
                                        <p:attrNameLst>
                                          <p:attrName>ppt_y</p:attrName>
                                        </p:attrNameLst>
                                      </p:cBhvr>
                                      <p:tavLst>
                                        <p:tav tm="0">
                                          <p:val>
                                            <p:strVal val="ppt_y"/>
                                          </p:val>
                                        </p:tav>
                                        <p:tav tm="100000">
                                          <p:val>
                                            <p:strVal val="ppt_y+.1"/>
                                          </p:val>
                                        </p:tav>
                                      </p:tavLst>
                                    </p:anim>
                                    <p:set>
                                      <p:cBhvr>
                                        <p:cTn id="40" dur="1" fill="hold">
                                          <p:stCondLst>
                                            <p:cond delay="499"/>
                                          </p:stCondLst>
                                        </p:cTn>
                                        <p:tgtEl>
                                          <p:spTgt spid="2">
                                            <p:txEl>
                                              <p:pRg st="1" end="1"/>
                                            </p:txEl>
                                          </p:spTgt>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3"/>
                </p:tgtEl>
              </p:cMediaNode>
            </p:video>
          </p:childTnLst>
        </p:cTn>
      </p:par>
    </p:tnLst>
    <p:bldLst>
      <p:bldP spid="2" grpId="0" build="allAtOnce"/>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rPr>
              <a:t>Xây dựng thư viện chứa hàm chạy cho </a:t>
            </a:r>
          </a:p>
          <a:p>
            <a:pPr algn="ctr">
              <a:lnSpc>
                <a:spcPct val="110000"/>
              </a:lnSpc>
            </a:pPr>
            <a:r>
              <a:rPr lang="en-SG" sz="3200">
                <a:latin typeface="UTM Avo" panose="02040603050506020204" pitchFamily="18" charset="0"/>
              </a:rPr>
              <a:t>tiểu trình, quản lý những sự việc diễn ra trên màn hình console</a:t>
            </a:r>
            <a:endParaRPr lang="en-SG" sz="7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5 (consoleControl.h)</a:t>
            </a:r>
            <a:endParaRPr lang="en-SG" sz="3200"/>
          </a:p>
        </p:txBody>
      </p:sp>
    </p:spTree>
    <p:extLst>
      <p:ext uri="{BB962C8B-B14F-4D97-AF65-F5344CB8AC3E}">
        <p14:creationId xmlns:p14="http://schemas.microsoft.com/office/powerpoint/2010/main" val="18680456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29" name="Table 4">
            <a:extLst>
              <a:ext uri="{FF2B5EF4-FFF2-40B4-BE49-F238E27FC236}">
                <a16:creationId xmlns:a16="http://schemas.microsoft.com/office/drawing/2014/main" id="{A0B03524-2968-487D-B8D7-F90CC78C682D}"/>
              </a:ext>
            </a:extLst>
          </p:cNvPr>
          <p:cNvGraphicFramePr/>
          <p:nvPr>
            <p:extLst>
              <p:ext uri="{D42A27DB-BD31-4B8C-83A1-F6EECF244321}">
                <p14:modId xmlns:p14="http://schemas.microsoft.com/office/powerpoint/2010/main" val="2122203815"/>
              </p:ext>
            </p:extLst>
          </p:nvPr>
        </p:nvGraphicFramePr>
        <p:xfrm>
          <a:off x="504096" y="749655"/>
          <a:ext cx="5470605" cy="580444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1</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void</a:t>
                      </a:r>
                      <a:r>
                        <a:rPr lang="en-SG" sz="1200">
                          <a:solidFill>
                            <a:srgbClr val="000000"/>
                          </a:solidFill>
                          <a:latin typeface="Consolas" panose="020B0609020204030204" pitchFamily="49" charset="0"/>
                        </a:rPr>
                        <a:t> subThread() {</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int</a:t>
                      </a:r>
                      <a:r>
                        <a:rPr lang="en-SG" sz="1200">
                          <a:solidFill>
                            <a:srgbClr val="000000"/>
                          </a:solidFill>
                          <a:latin typeface="Consolas" panose="020B0609020204030204" pitchFamily="49" charset="0"/>
                        </a:rPr>
                        <a:t> delay = 0;</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3</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US" sz="1200">
                          <a:solidFill>
                            <a:srgbClr val="0000FF"/>
                          </a:solidFill>
                          <a:latin typeface="Consolas" panose="020B0609020204030204" pitchFamily="49" charset="0"/>
                        </a:rPr>
                        <a:t> int</a:t>
                      </a:r>
                      <a:r>
                        <a:rPr lang="en-US" sz="1200">
                          <a:solidFill>
                            <a:srgbClr val="000000"/>
                          </a:solidFill>
                          <a:latin typeface="Consolas" panose="020B0609020204030204" pitchFamily="49" charset="0"/>
                        </a:rPr>
                        <a:t> time2stop = speed * 10 + 1;</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4</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while</a:t>
                      </a:r>
                      <a:r>
                        <a:rPr lang="en-SG" sz="1200">
                          <a:solidFill>
                            <a:srgbClr val="000000"/>
                          </a:solidFill>
                          <a:latin typeface="Consolas" panose="020B0609020204030204" pitchFamily="49" charset="0"/>
                        </a:rPr>
                        <a:t> (1)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5</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(state) {</a:t>
                      </a:r>
                      <a:endParaRPr lang="en-US" sz="1200" b="0" strike="noStrike" spc="-1">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a:lnSpc>
                          <a:spcPct val="100000"/>
                        </a:lnSpc>
                      </a:pPr>
                      <a:r>
                        <a:rPr lang="en-SG" sz="1200">
                          <a:solidFill>
                            <a:srgbClr val="0000FF"/>
                          </a:solidFill>
                          <a:latin typeface="Consolas" panose="020B0609020204030204" pitchFamily="49" charset="0"/>
                        </a:rPr>
                        <a:t>   switch</a:t>
                      </a:r>
                      <a:r>
                        <a:rPr lang="en-SG" sz="1200">
                          <a:solidFill>
                            <a:srgbClr val="000000"/>
                          </a:solidFill>
                          <a:latin typeface="Consolas" panose="020B0609020204030204" pitchFamily="49" charset="0"/>
                        </a:rPr>
                        <a:t> (direction) {</a:t>
                      </a:r>
                      <a:endParaRPr lang="en-US" sz="1200" b="0" strike="noStrike" spc="-1">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7</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'A'</a:t>
                      </a:r>
                      <a:r>
                        <a:rPr lang="en-SG" sz="1200">
                          <a:solidFill>
                            <a:srgbClr val="000000"/>
                          </a:solidFill>
                          <a:latin typeface="Consolas" panose="020B0609020204030204" pitchFamily="49" charset="0"/>
                        </a:rPr>
                        <a:t>: moveLeft();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8</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'D'</a:t>
                      </a:r>
                      <a:r>
                        <a:rPr lang="en-SG" sz="1200">
                          <a:solidFill>
                            <a:srgbClr val="000000"/>
                          </a:solidFill>
                          <a:latin typeface="Consolas" panose="020B0609020204030204" pitchFamily="49" charset="0"/>
                        </a:rPr>
                        <a:t>: moveRight();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endParaRPr lang="en-SG" sz="120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a:latin typeface="UTM Avo" panose="02040603050506020204" pitchFamily="18" charset="0"/>
                        </a:rPr>
                        <a:t>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'W'</a:t>
                      </a:r>
                      <a:r>
                        <a:rPr lang="en-SG" sz="1200">
                          <a:solidFill>
                            <a:srgbClr val="000000"/>
                          </a:solidFill>
                          <a:latin typeface="Consolas" panose="020B0609020204030204" pitchFamily="49" charset="0"/>
                        </a:rPr>
                        <a:t>: moveUp();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a:latin typeface="UTM Avo" panose="02040603050506020204" pitchFamily="18" charset="0"/>
                        </a:rPr>
                        <a:t>10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case</a:t>
                      </a:r>
                      <a:r>
                        <a:rPr lang="en-SG" sz="1200">
                          <a:solidFill>
                            <a:srgbClr val="000000"/>
                          </a:solidFill>
                          <a:latin typeface="Consolas" panose="020B0609020204030204" pitchFamily="49" charset="0"/>
                        </a:rPr>
                        <a:t> </a:t>
                      </a:r>
                      <a:r>
                        <a:rPr lang="en-SG" sz="1200">
                          <a:solidFill>
                            <a:srgbClr val="A31515"/>
                          </a:solidFill>
                          <a:latin typeface="Consolas" panose="020B0609020204030204" pitchFamily="49" charset="0"/>
                        </a:rPr>
                        <a:t>'S'</a:t>
                      </a:r>
                      <a:r>
                        <a:rPr lang="en-SG" sz="1200">
                          <a:solidFill>
                            <a:srgbClr val="000000"/>
                          </a:solidFill>
                          <a:latin typeface="Consolas" panose="020B0609020204030204" pitchFamily="49" charset="0"/>
                        </a:rPr>
                        <a:t>: moveDown(); </a:t>
                      </a:r>
                      <a:r>
                        <a:rPr lang="en-SG" sz="1200">
                          <a:solidFill>
                            <a:srgbClr val="0000FF"/>
                          </a:solidFill>
                          <a:latin typeface="Consolas" panose="020B0609020204030204" pitchFamily="49" charset="0"/>
                        </a:rPr>
                        <a:t>break</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a:latin typeface="UTM Avo" panose="02040603050506020204" pitchFamily="18" charset="0"/>
                        </a:rPr>
                        <a:t>11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direction = </a:t>
                      </a:r>
                      <a:r>
                        <a:rPr lang="en-SG" sz="1200">
                          <a:solidFill>
                            <a:srgbClr val="A31515"/>
                          </a:solidFill>
                          <a:latin typeface="Consolas" panose="020B0609020204030204" pitchFamily="49" charset="0"/>
                        </a:rPr>
                        <a:t>' '</a:t>
                      </a:r>
                      <a:r>
                        <a:rPr lang="en-SG" sz="1200">
                          <a:solidFill>
                            <a:srgbClr val="000000"/>
                          </a:solidFill>
                          <a:latin typeface="Consolas" panose="020B0609020204030204" pitchFamily="49" charset="0"/>
                        </a:rPr>
                        <a:t>;</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a:latin typeface="UTM Avo" panose="02040603050506020204" pitchFamily="18" charset="0"/>
                        </a:rPr>
                        <a:t>12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(isImpact(player_pos))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a:latin typeface="UTM Avo" panose="02040603050506020204" pitchFamily="18" charset="0"/>
                        </a:rPr>
                        <a:t>13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processDead();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a:latin typeface="UTM Avo" panose="02040603050506020204" pitchFamily="18" charset="0"/>
                        </a:rPr>
                        <a:t>14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a:latin typeface="UTM Avo" panose="02040603050506020204" pitchFamily="18" charset="0"/>
                        </a:rPr>
                        <a:t>15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time2stop = 0; }</a:t>
                      </a:r>
                      <a:endParaRPr lang="en-SG" sz="12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7994377"/>
                  </a:ext>
                </a:extLst>
              </a:tr>
              <a:tr h="184130">
                <a:tc>
                  <a:txBody>
                    <a:bodyPr/>
                    <a:lstStyle/>
                    <a:p>
                      <a:pPr algn="ctr">
                        <a:lnSpc>
                          <a:spcPct val="100000"/>
                        </a:lnSpc>
                      </a:pPr>
                      <a:r>
                        <a:rPr lang="en-US" sz="1200" b="0" strike="noStrike" spc="-1">
                          <a:latin typeface="UTM Avo" panose="02040603050506020204" pitchFamily="18" charset="0"/>
                        </a:rPr>
                        <a:t>16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 ? time2stop++ : time2stop--;</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0896467"/>
                  </a:ext>
                </a:extLst>
              </a:tr>
              <a:tr h="0">
                <a:tc>
                  <a:txBody>
                    <a:bodyPr/>
                    <a:lstStyle/>
                    <a:p>
                      <a:pPr algn="ctr">
                        <a:lnSpc>
                          <a:spcPct val="100000"/>
                        </a:lnSpc>
                      </a:pPr>
                      <a:r>
                        <a:rPr lang="en-US" sz="1200" b="0" strike="noStrike" spc="-1">
                          <a:latin typeface="UTM Avo" panose="02040603050506020204" pitchFamily="18" charset="0"/>
                        </a:rPr>
                        <a:t>17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(time2stop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4008"/>
                  </a:ext>
                </a:extLst>
              </a:tr>
              <a:tr h="0">
                <a:tc>
                  <a:txBody>
                    <a:bodyPr/>
                    <a:lstStyle/>
                    <a:p>
                      <a:pPr algn="ctr">
                        <a:lnSpc>
                          <a:spcPct val="100000"/>
                        </a:lnSpc>
                      </a:pPr>
                      <a:r>
                        <a:rPr lang="en-US" sz="1200" b="0" strike="noStrike" spc="-1">
                          <a:latin typeface="UTM Avo" panose="02040603050506020204" pitchFamily="18" charset="0"/>
                        </a:rPr>
                        <a:t>18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3974484"/>
                  </a:ext>
                </a:extLst>
              </a:tr>
              <a:tr h="0">
                <a:tc>
                  <a:txBody>
                    <a:bodyPr/>
                    <a:lstStyle/>
                    <a:p>
                      <a:pPr algn="ctr">
                        <a:lnSpc>
                          <a:spcPct val="100000"/>
                        </a:lnSpc>
                      </a:pPr>
                      <a:r>
                        <a:rPr lang="en-US" sz="1200" b="0" strike="noStrike" spc="-1">
                          <a:latin typeface="UTM Avo" panose="02040603050506020204" pitchFamily="18" charset="0"/>
                        </a:rPr>
                        <a:t>19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else</a:t>
                      </a:r>
                      <a:r>
                        <a:rPr lang="en-US" sz="1200">
                          <a:solidFill>
                            <a:srgbClr val="000000"/>
                          </a:solidFill>
                          <a:latin typeface="Consolas" panose="020B0609020204030204" pitchFamily="49" charset="0"/>
                        </a:rPr>
                        <a:t> </a:t>
                      </a:r>
                      <a:r>
                        <a:rPr lang="en-US" sz="1200">
                          <a:solidFill>
                            <a:srgbClr val="0000FF"/>
                          </a:solidFill>
                          <a:latin typeface="Consolas" panose="020B0609020204030204" pitchFamily="49" charset="0"/>
                        </a:rPr>
                        <a:t>if</a:t>
                      </a:r>
                      <a:r>
                        <a:rPr lang="en-US" sz="1200">
                          <a:solidFill>
                            <a:srgbClr val="000000"/>
                          </a:solidFill>
                          <a:latin typeface="Consolas" panose="020B0609020204030204" pitchFamily="49" charset="0"/>
                        </a:rPr>
                        <a:t> (time2stop == speed * 10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9889147"/>
                  </a:ext>
                </a:extLst>
              </a:tr>
              <a:tr h="0">
                <a:tc>
                  <a:txBody>
                    <a:bodyPr/>
                    <a:lstStyle/>
                    <a:p>
                      <a:pPr algn="ctr">
                        <a:lnSpc>
                          <a:spcPct val="100000"/>
                        </a:lnSpc>
                      </a:pPr>
                      <a:r>
                        <a:rPr lang="en-US" sz="1200" b="0" strike="noStrike" spc="-1">
                          <a:latin typeface="UTM Avo" panose="02040603050506020204" pitchFamily="18" charset="0"/>
                        </a:rPr>
                        <a:t>20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000000"/>
                          </a:solidFill>
                          <a:latin typeface="Consolas" panose="020B0609020204030204" pitchFamily="49" charset="0"/>
                        </a:rPr>
                        <a:t>    delay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6932179"/>
                  </a:ext>
                </a:extLst>
              </a:tr>
            </a:tbl>
          </a:graphicData>
        </a:graphic>
      </p:graphicFrame>
      <p:sp>
        <p:nvSpPr>
          <p:cNvPr id="2" name="TextBox 1">
            <a:extLst>
              <a:ext uri="{FF2B5EF4-FFF2-40B4-BE49-F238E27FC236}">
                <a16:creationId xmlns:a16="http://schemas.microsoft.com/office/drawing/2014/main" id="{BC7508DA-243D-40CC-9D8C-302C58427C70}"/>
              </a:ext>
            </a:extLst>
          </p:cNvPr>
          <p:cNvSpPr txBox="1"/>
          <p:nvPr/>
        </p:nvSpPr>
        <p:spPr>
          <a:xfrm>
            <a:off x="1708810" y="303902"/>
            <a:ext cx="901697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subThread() </a:t>
            </a:r>
            <a:r>
              <a:rPr lang="en-SG">
                <a:latin typeface="UTM Avo" panose="02040603050506020204" pitchFamily="18" charset="0"/>
              </a:rPr>
              <a:t>quản lý chuyển động và mọi sự kiện trong game.</a:t>
            </a:r>
          </a:p>
        </p:txBody>
      </p:sp>
      <p:graphicFrame>
        <p:nvGraphicFramePr>
          <p:cNvPr id="8" name="Table 4">
            <a:extLst>
              <a:ext uri="{FF2B5EF4-FFF2-40B4-BE49-F238E27FC236}">
                <a16:creationId xmlns:a16="http://schemas.microsoft.com/office/drawing/2014/main" id="{644EDD1A-2952-407D-8B93-7BBBDBF56455}"/>
              </a:ext>
            </a:extLst>
          </p:cNvPr>
          <p:cNvGraphicFramePr/>
          <p:nvPr>
            <p:extLst>
              <p:ext uri="{D42A27DB-BD31-4B8C-83A1-F6EECF244321}">
                <p14:modId xmlns:p14="http://schemas.microsoft.com/office/powerpoint/2010/main" val="3326895884"/>
              </p:ext>
            </p:extLst>
          </p:nvPr>
        </p:nvGraphicFramePr>
        <p:xfrm>
          <a:off x="6217298" y="1069694"/>
          <a:ext cx="5470605" cy="5164363"/>
        </p:xfrm>
        <a:graphic>
          <a:graphicData uri="http://schemas.openxmlformats.org/drawingml/2006/table">
            <a:tbl>
              <a:tblPr/>
              <a:tblGrid>
                <a:gridCol w="636012">
                  <a:extLst>
                    <a:ext uri="{9D8B030D-6E8A-4147-A177-3AD203B41FA5}">
                      <a16:colId xmlns:a16="http://schemas.microsoft.com/office/drawing/2014/main" val="20000"/>
                    </a:ext>
                  </a:extLst>
                </a:gridCol>
                <a:gridCol w="4834593">
                  <a:extLst>
                    <a:ext uri="{9D8B030D-6E8A-4147-A177-3AD203B41FA5}">
                      <a16:colId xmlns:a16="http://schemas.microsoft.com/office/drawing/2014/main" val="20001"/>
                    </a:ext>
                  </a:extLst>
                </a:gridCol>
              </a:tblGrid>
              <a:tr h="184130">
                <a:tc>
                  <a:txBody>
                    <a:bodyPr/>
                    <a:lstStyle/>
                    <a:p>
                      <a:pPr algn="ctr">
                        <a:lnSpc>
                          <a:spcPct val="100000"/>
                        </a:lnSpc>
                      </a:pPr>
                      <a:r>
                        <a:rPr lang="en-US" sz="1200" b="0" strike="noStrike" spc="-1">
                          <a:solidFill>
                            <a:srgbClr val="000000"/>
                          </a:solidFill>
                          <a:latin typeface="UTM Avo" panose="02040603050506020204" pitchFamily="18" charset="0"/>
                        </a:rPr>
                        <a:t>Dòng</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2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318043">
                <a:tc>
                  <a:txBody>
                    <a:bodyPr/>
                    <a:lstStyle/>
                    <a:p>
                      <a:pPr algn="ctr">
                        <a:lnSpc>
                          <a:spcPct val="100000"/>
                        </a:lnSpc>
                      </a:pPr>
                      <a:r>
                        <a:rPr lang="en-US" sz="1200" b="0" strike="noStrike" spc="-1">
                          <a:solidFill>
                            <a:srgbClr val="000000"/>
                          </a:solidFill>
                          <a:latin typeface="UTM Avo" panose="02040603050506020204" pitchFamily="18" charset="0"/>
                        </a:rPr>
                        <a:t>21</a:t>
                      </a:r>
                      <a:endParaRPr lang="en-US" sz="1200" b="0" strike="noStrike" spc="-1">
                        <a:latin typeface="UTM Avo" panose="02040603050506020204" pitchFamily="18" charset="0"/>
                      </a:endParaRP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0000FF"/>
                          </a:solidFill>
                          <a:latin typeface="Consolas" panose="020B0609020204030204" pitchFamily="49" charset="0"/>
                        </a:rPr>
                        <a:t>   if</a:t>
                      </a:r>
                      <a:r>
                        <a:rPr lang="en-SG" sz="1200" dirty="0">
                          <a:solidFill>
                            <a:srgbClr val="000000"/>
                          </a:solidFill>
                          <a:latin typeface="Consolas" panose="020B0609020204030204" pitchFamily="49" charset="0"/>
                        </a:rPr>
                        <a:t> (delay == 0)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10004"/>
                  </a:ext>
                </a:extLst>
              </a:tr>
              <a:tr h="184130">
                <a:tc>
                  <a:txBody>
                    <a:bodyPr/>
                    <a:lstStyle/>
                    <a:p>
                      <a:pPr algn="ctr">
                        <a:lnSpc>
                          <a:spcPct val="100000"/>
                        </a:lnSpc>
                      </a:pPr>
                      <a:r>
                        <a:rPr lang="en-US" sz="1200" b="0" strike="noStrike" spc="-1">
                          <a:solidFill>
                            <a:srgbClr val="000000"/>
                          </a:solidFill>
                          <a:latin typeface="UTM Avo" panose="02040603050506020204" pitchFamily="18" charset="0"/>
                        </a:rPr>
                        <a:t>22</a:t>
                      </a:r>
                      <a:endParaRPr lang="en-US" sz="1200" b="0" strike="noStrike" spc="-1">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eraseCars();</a:t>
                      </a: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184130">
                <a:tc>
                  <a:txBody>
                    <a:bodyPr/>
                    <a:lstStyle/>
                    <a:p>
                      <a:pPr algn="ctr">
                        <a:lnSpc>
                          <a:spcPct val="100000"/>
                        </a:lnSpc>
                      </a:pPr>
                      <a:r>
                        <a:rPr lang="en-US" sz="1200" b="0" strike="noStrike" spc="-1">
                          <a:latin typeface="UTM Avo" panose="02040603050506020204" pitchFamily="18" charset="0"/>
                        </a:rPr>
                        <a:t>23</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moveCars();</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217316701"/>
                  </a:ext>
                </a:extLst>
              </a:tr>
              <a:tr h="184130">
                <a:tc>
                  <a:txBody>
                    <a:bodyPr/>
                    <a:lstStyle/>
                    <a:p>
                      <a:pPr algn="ctr">
                        <a:lnSpc>
                          <a:spcPct val="100000"/>
                        </a:lnSpc>
                      </a:pPr>
                      <a:r>
                        <a:rPr lang="en-US" sz="1200" b="0" strike="noStrike" spc="-1">
                          <a:latin typeface="UTM Avo" panose="02040603050506020204" pitchFamily="18" charset="0"/>
                        </a:rPr>
                        <a:t>24</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000000"/>
                          </a:solidFill>
                          <a:latin typeface="Consolas" panose="020B0609020204030204" pitchFamily="49" charset="0"/>
                        </a:rPr>
                        <a:t>    drawCars();</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87683700"/>
                  </a:ext>
                </a:extLst>
              </a:tr>
              <a:tr h="184130">
                <a:tc>
                  <a:txBody>
                    <a:bodyPr/>
                    <a:lstStyle/>
                    <a:p>
                      <a:pPr algn="ctr">
                        <a:lnSpc>
                          <a:spcPct val="100000"/>
                        </a:lnSpc>
                      </a:pPr>
                      <a:r>
                        <a:rPr lang="en-US" sz="1200" b="0" strike="noStrike" spc="-1" dirty="0">
                          <a:latin typeface="UTM Avo" panose="02040603050506020204" pitchFamily="18" charset="0"/>
                        </a:rPr>
                        <a:t>25</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406842083"/>
                  </a:ext>
                </a:extLst>
              </a:tr>
              <a:tr h="184130">
                <a:tc>
                  <a:txBody>
                    <a:bodyPr/>
                    <a:lstStyle/>
                    <a:p>
                      <a:pPr algn="ctr">
                        <a:lnSpc>
                          <a:spcPct val="100000"/>
                        </a:lnSpc>
                      </a:pPr>
                      <a:r>
                        <a:rPr lang="en-US" sz="1200" b="0" strike="noStrike" spc="-1" dirty="0">
                          <a:latin typeface="UTM Avo" panose="02040603050506020204" pitchFamily="18" charset="0"/>
                        </a:rPr>
                        <a:t>26</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solidFill>
                            <a:srgbClr val="000000"/>
                          </a:solidFill>
                          <a:latin typeface="Consolas" panose="020B0609020204030204" pitchFamily="49" charset="0"/>
                        </a:rPr>
                        <a:t>    </a:t>
                      </a:r>
                      <a:r>
                        <a:rPr lang="en-SG" sz="1200" dirty="0">
                          <a:solidFill>
                            <a:srgbClr val="0070C0"/>
                          </a:solidFill>
                          <a:latin typeface="Consolas" panose="020B0609020204030204" pitchFamily="49" charset="0"/>
                        </a:rPr>
                        <a:t>if</a:t>
                      </a:r>
                      <a:r>
                        <a:rPr lang="en-SG" sz="1200" dirty="0">
                          <a:solidFill>
                            <a:schemeClr val="tx1"/>
                          </a:solidFill>
                          <a:latin typeface="Consolas" panose="020B0609020204030204" pitchFamily="49" charset="0"/>
                        </a:rPr>
                        <a:t> (state)</a:t>
                      </a:r>
                      <a:endParaRPr lang="en-SG" sz="1200" dirty="0">
                        <a:solidFill>
                          <a:srgbClr val="0070C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noFill/>
                  </a:tcPr>
                </a:tc>
                <a:extLst>
                  <a:ext uri="{0D108BD9-81ED-4DB2-BD59-A6C34878D82A}">
                    <a16:rowId xmlns:a16="http://schemas.microsoft.com/office/drawing/2014/main" val="3110831374"/>
                  </a:ext>
                </a:extLst>
              </a:tr>
              <a:tr h="184130">
                <a:tc>
                  <a:txBody>
                    <a:bodyPr/>
                    <a:lstStyle/>
                    <a:p>
                      <a:pPr algn="ctr">
                        <a:lnSpc>
                          <a:spcPct val="100000"/>
                        </a:lnSpc>
                      </a:pPr>
                      <a:r>
                        <a:rPr lang="en-US" sz="1200" b="0" strike="noStrike" spc="-1" dirty="0">
                          <a:solidFill>
                            <a:srgbClr val="000000"/>
                          </a:solidFill>
                          <a:latin typeface="UTM Avo" panose="02040603050506020204" pitchFamily="18" charset="0"/>
                        </a:rPr>
                        <a:t>27</a:t>
                      </a:r>
                      <a:endParaRPr lang="en-US" sz="1200" b="0" strike="noStrike" spc="-1" dirty="0">
                        <a:latin typeface="UTM Avo" panose="02040603050506020204" pitchFamily="18" charset="0"/>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drawInfo</a:t>
                      </a:r>
                      <a:r>
                        <a:rPr lang="en-SG" sz="1200" dirty="0">
                          <a:solidFill>
                            <a:srgbClr val="000000"/>
                          </a:solidFill>
                          <a:latin typeface="Consolas" panose="020B0609020204030204" pitchFamily="49" charset="0"/>
                        </a:rPr>
                        <a:t>();</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84130">
                <a:tc>
                  <a:txBody>
                    <a:bodyPr/>
                    <a:lstStyle/>
                    <a:p>
                      <a:pPr algn="ctr">
                        <a:lnSpc>
                          <a:spcPct val="100000"/>
                        </a:lnSpc>
                      </a:pPr>
                      <a:r>
                        <a:rPr lang="en-US" sz="1200" b="0" strike="noStrike" spc="-1" dirty="0">
                          <a:latin typeface="UTM Avo" panose="02040603050506020204" pitchFamily="18" charset="0"/>
                        </a:rPr>
                        <a:t>28</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Consolas" panose="020B0609020204030204" pitchFamily="49" charset="0"/>
                        </a:rPr>
                        <a:t>   if</a:t>
                      </a:r>
                      <a:r>
                        <a:rPr lang="en-US" sz="1200">
                          <a:solidFill>
                            <a:srgbClr val="000000"/>
                          </a:solidFill>
                          <a:latin typeface="Consolas" panose="020B0609020204030204" pitchFamily="49" charset="0"/>
                        </a:rPr>
                        <a:t> (player_pos.y == 2) {</a:t>
                      </a:r>
                      <a:endParaRPr lang="en-SG" sz="1200">
                        <a:solidFill>
                          <a:srgbClr val="000000"/>
                        </a:solidFill>
                        <a:latin typeface="Consolas" panose="020B0609020204030204" pitchFamily="49" charset="0"/>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5571416"/>
                  </a:ext>
                </a:extLst>
              </a:tr>
              <a:tr h="184130">
                <a:tc>
                  <a:txBody>
                    <a:bodyPr/>
                    <a:lstStyle/>
                    <a:p>
                      <a:pPr algn="ctr">
                        <a:lnSpc>
                          <a:spcPct val="100000"/>
                        </a:lnSpc>
                      </a:pPr>
                      <a:r>
                        <a:rPr lang="en-US" sz="1200" b="0" strike="noStrike" spc="-1" dirty="0">
                          <a:latin typeface="UTM Avo" panose="02040603050506020204" pitchFamily="18" charset="0"/>
                        </a:rPr>
                        <a:t>29</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if</a:t>
                      </a:r>
                      <a:r>
                        <a:rPr lang="en-SG" sz="1200">
                          <a:solidFill>
                            <a:srgbClr val="000000"/>
                          </a:solidFill>
                          <a:latin typeface="Consolas" panose="020B0609020204030204" pitchFamily="49" charset="0"/>
                        </a:rPr>
                        <a:t> (player_pos.x == prevPos[0] || player_pos.x == prevPos[1])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224205"/>
                  </a:ext>
                </a:extLst>
              </a:tr>
              <a:tr h="184130">
                <a:tc>
                  <a:txBody>
                    <a:bodyPr/>
                    <a:lstStyle/>
                    <a:p>
                      <a:pPr algn="ctr">
                        <a:lnSpc>
                          <a:spcPct val="100000"/>
                        </a:lnSpc>
                      </a:pPr>
                      <a:r>
                        <a:rPr lang="en-US" sz="1200" b="0" strike="noStrike" spc="-1" dirty="0">
                          <a:latin typeface="UTM Avo" panose="02040603050506020204" pitchFamily="18" charset="0"/>
                        </a:rPr>
                        <a:t>30</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processDead();</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6497173"/>
                  </a:ext>
                </a:extLst>
              </a:tr>
              <a:tr h="184130">
                <a:tc>
                  <a:txBody>
                    <a:bodyPr/>
                    <a:lstStyle/>
                    <a:p>
                      <a:pPr algn="ctr">
                        <a:lnSpc>
                          <a:spcPct val="100000"/>
                        </a:lnSpc>
                      </a:pPr>
                      <a:r>
                        <a:rPr lang="en-US" sz="1200" b="0" strike="noStrike" spc="-1" dirty="0">
                          <a:latin typeface="UTM Avo" panose="02040603050506020204" pitchFamily="18" charset="0"/>
                        </a:rPr>
                        <a:t>31</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1;</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6452782"/>
                  </a:ext>
                </a:extLst>
              </a:tr>
              <a:tr h="184130">
                <a:tc>
                  <a:txBody>
                    <a:bodyPr/>
                    <a:lstStyle/>
                    <a:p>
                      <a:pPr algn="ctr">
                        <a:lnSpc>
                          <a:spcPct val="100000"/>
                        </a:lnSpc>
                      </a:pPr>
                      <a:r>
                        <a:rPr lang="en-US" sz="1200" b="0" strike="noStrike" spc="-1" dirty="0">
                          <a:latin typeface="UTM Avo" panose="02040603050506020204" pitchFamily="18" charset="0"/>
                        </a:rPr>
                        <a:t>32</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time2stop = 0;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558621"/>
                  </a:ext>
                </a:extLst>
              </a:tr>
              <a:tr h="184130">
                <a:tc>
                  <a:txBody>
                    <a:bodyPr/>
                    <a:lstStyle/>
                    <a:p>
                      <a:pPr algn="ctr">
                        <a:lnSpc>
                          <a:spcPct val="100000"/>
                        </a:lnSpc>
                      </a:pPr>
                      <a:r>
                        <a:rPr lang="en-US" sz="1200" b="0" strike="noStrike" spc="-1" dirty="0">
                          <a:latin typeface="UTM Avo" panose="02040603050506020204" pitchFamily="18" charset="0"/>
                        </a:rPr>
                        <a:t>33</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FF"/>
                          </a:solidFill>
                          <a:latin typeface="Consolas" panose="020B0609020204030204" pitchFamily="49" charset="0"/>
                        </a:rPr>
                        <a:t>    else</a:t>
                      </a:r>
                      <a:r>
                        <a:rPr lang="en-SG" sz="1200">
                          <a:solidFill>
                            <a:srgbClr val="000000"/>
                          </a:solidFill>
                          <a:latin typeface="Consolas" panose="020B0609020204030204" pitchFamily="49" charset="0"/>
                        </a:rPr>
                        <a:t>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64210895"/>
                  </a:ext>
                </a:extLst>
              </a:tr>
              <a:tr h="184130">
                <a:tc>
                  <a:txBody>
                    <a:bodyPr/>
                    <a:lstStyle/>
                    <a:p>
                      <a:pPr algn="ctr">
                        <a:lnSpc>
                          <a:spcPct val="100000"/>
                        </a:lnSpc>
                      </a:pPr>
                      <a:r>
                        <a:rPr lang="en-US" sz="1200" b="0" strike="noStrike" spc="-1" dirty="0">
                          <a:latin typeface="UTM Avo" panose="02040603050506020204" pitchFamily="18" charset="0"/>
                        </a:rPr>
                        <a:t>34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processPass(player_pos);</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9622681"/>
                  </a:ext>
                </a:extLst>
              </a:tr>
              <a:tr h="184130">
                <a:tc>
                  <a:txBody>
                    <a:bodyPr/>
                    <a:lstStyle/>
                    <a:p>
                      <a:pPr algn="ctr">
                        <a:lnSpc>
                          <a:spcPct val="100000"/>
                        </a:lnSpc>
                      </a:pPr>
                      <a:r>
                        <a:rPr lang="en-US" sz="1200" b="0" strike="noStrike" spc="-1" dirty="0">
                          <a:latin typeface="UTM Avo" panose="02040603050506020204" pitchFamily="18" charset="0"/>
                        </a:rPr>
                        <a:t>35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solidFill>
                            <a:srgbClr val="000000"/>
                          </a:solidFill>
                          <a:latin typeface="Consolas" panose="020B0609020204030204" pitchFamily="49" charset="0"/>
                        </a:rPr>
                        <a:t>     delay = 0;</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2108313"/>
                  </a:ext>
                </a:extLst>
              </a:tr>
              <a:tr h="184130">
                <a:tc>
                  <a:txBody>
                    <a:bodyPr/>
                    <a:lstStyle/>
                    <a:p>
                      <a:pPr algn="ctr">
                        <a:lnSpc>
                          <a:spcPct val="100000"/>
                        </a:lnSpc>
                      </a:pPr>
                      <a:r>
                        <a:rPr lang="en-US" sz="1200" b="0" strike="noStrike" spc="-1" dirty="0">
                          <a:latin typeface="UTM Avo" panose="02040603050506020204" pitchFamily="18" charset="0"/>
                        </a:rPr>
                        <a:t>36</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a:solidFill>
                            <a:srgbClr val="000000"/>
                          </a:solidFill>
                          <a:latin typeface="Consolas" panose="020B0609020204030204" pitchFamily="49" charset="0"/>
                        </a:rPr>
                        <a:t>     time2stop = speed * 10 + 1; }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1826167"/>
                  </a:ext>
                </a:extLst>
              </a:tr>
              <a:tr h="184130">
                <a:tc>
                  <a:txBody>
                    <a:bodyPr/>
                    <a:lstStyle/>
                    <a:p>
                      <a:pPr algn="ctr">
                        <a:lnSpc>
                          <a:spcPct val="100000"/>
                        </a:lnSpc>
                      </a:pPr>
                      <a:r>
                        <a:rPr lang="en-US" sz="1200" b="0" strike="noStrike" spc="-1" dirty="0">
                          <a:latin typeface="UTM Avo" panose="02040603050506020204" pitchFamily="18" charset="0"/>
                        </a:rPr>
                        <a:t>37</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r>
                        <a:rPr lang="en-SG" sz="1200" dirty="0">
                          <a:solidFill>
                            <a:srgbClr val="000000"/>
                          </a:solidFill>
                          <a:latin typeface="Consolas" panose="020B0609020204030204" pitchFamily="49" charset="0"/>
                        </a:rPr>
                        <a:t>   Sleep(time2stop); } } }</a:t>
                      </a:r>
                      <a:endParaRPr lang="en-SG" sz="1200" dirty="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36266"/>
                  </a:ext>
                </a:extLst>
              </a:tr>
            </a:tbl>
          </a:graphicData>
        </a:graphic>
      </p:graphicFrame>
    </p:spTree>
    <p:extLst>
      <p:ext uri="{BB962C8B-B14F-4D97-AF65-F5344CB8AC3E}">
        <p14:creationId xmlns:p14="http://schemas.microsoft.com/office/powerpoint/2010/main" val="24532879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ECC19CAA-4276-40F9-AD6A-041B5C902C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088" y="763021"/>
            <a:ext cx="7913823" cy="5810482"/>
          </a:xfrm>
          <a:prstGeom prst="rect">
            <a:avLst/>
          </a:prstGeom>
        </p:spPr>
      </p:pic>
      <p:sp>
        <p:nvSpPr>
          <p:cNvPr id="4" name="TextBox 3">
            <a:extLst>
              <a:ext uri="{FF2B5EF4-FFF2-40B4-BE49-F238E27FC236}">
                <a16:creationId xmlns:a16="http://schemas.microsoft.com/office/drawing/2014/main" id="{65F50AB0-A397-46A9-AD73-814BECC4D23C}"/>
              </a:ext>
            </a:extLst>
          </p:cNvPr>
          <p:cNvSpPr txBox="1"/>
          <p:nvPr/>
        </p:nvSpPr>
        <p:spPr>
          <a:xfrm>
            <a:off x="1708810" y="303902"/>
            <a:ext cx="9016977" cy="369332"/>
          </a:xfrm>
          <a:prstGeom prst="rect">
            <a:avLst/>
          </a:prstGeom>
          <a:noFill/>
        </p:spPr>
        <p:txBody>
          <a:bodyPr wrap="square" rtlCol="0">
            <a:spAutoFit/>
          </a:bodyPr>
          <a:lstStyle/>
          <a:p>
            <a:r>
              <a:rPr lang="en-US" sz="1800">
                <a:effectLst/>
                <a:latin typeface="UTM Avo" panose="02040603050506020204" pitchFamily="18" charset="0"/>
                <a:ea typeface="Calibri" panose="020F0502020204030204" pitchFamily="34" charset="0"/>
              </a:rPr>
              <a:t>Xây dựng hàm subThread() </a:t>
            </a:r>
            <a:r>
              <a:rPr lang="en-SG">
                <a:latin typeface="UTM Avo" panose="02040603050506020204" pitchFamily="18" charset="0"/>
              </a:rPr>
              <a:t>quản lý chuyển động và mọi sự kiện trong game.</a:t>
            </a:r>
          </a:p>
        </p:txBody>
      </p:sp>
    </p:spTree>
    <p:extLst>
      <p:ext uri="{BB962C8B-B14F-4D97-AF65-F5344CB8AC3E}">
        <p14:creationId xmlns:p14="http://schemas.microsoft.com/office/powerpoint/2010/main" val="325339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D2DFC-0481-4E4F-AE57-CA0C3C0CD060}"/>
              </a:ext>
            </a:extLst>
          </p:cNvPr>
          <p:cNvSpPr txBox="1"/>
          <p:nvPr/>
        </p:nvSpPr>
        <p:spPr>
          <a:xfrm>
            <a:off x="791546" y="933061"/>
            <a:ext cx="10608907" cy="4616648"/>
          </a:xfrm>
          <a:prstGeom prst="rect">
            <a:avLst/>
          </a:prstGeom>
          <a:noFill/>
        </p:spPr>
        <p:txBody>
          <a:bodyPr wrap="square" rtlCol="0">
            <a:spAutoFit/>
          </a:bodyPr>
          <a:lstStyle/>
          <a:p>
            <a:pPr marL="457200" indent="-457200" algn="just">
              <a:spcBef>
                <a:spcPts val="600"/>
              </a:spcBef>
              <a:spcAft>
                <a:spcPts val="600"/>
              </a:spcAft>
              <a:buFont typeface="Wingdings" panose="05000000000000000000" pitchFamily="2" charset="2"/>
              <a:buChar char="ü"/>
            </a:pPr>
            <a:r>
              <a:rPr lang="en-US" sz="2400">
                <a:effectLst/>
                <a:latin typeface="UTM Avo" panose="02040603050506020204" pitchFamily="18" charset="0"/>
                <a:ea typeface="Calibri" panose="020F0502020204030204" pitchFamily="34" charset="0"/>
              </a:rPr>
              <a:t>Băng qua đường là tựa game giải trí với thao tác vô cùng đơn giản. Người chơi sẽ hóa thành thành nhân vật (Y) với nhiệm vụ băng qua đường lớn với dòng xe đông đúc mà không gặp tai nạn.</a:t>
            </a:r>
          </a:p>
          <a:p>
            <a:pPr marL="457200" indent="-457200" algn="just">
              <a:spcBef>
                <a:spcPts val="600"/>
              </a:spcBef>
              <a:spcAft>
                <a:spcPts val="600"/>
              </a:spcAft>
              <a:buFont typeface="Wingdings" panose="05000000000000000000" pitchFamily="2" charset="2"/>
              <a:buChar char="ü"/>
            </a:pPr>
            <a:r>
              <a:rPr lang="en-US" sz="2400">
                <a:effectLst/>
                <a:latin typeface="UTM Avo" panose="02040603050506020204" pitchFamily="18" charset="0"/>
                <a:ea typeface="Calibri" panose="020F0502020204030204" pitchFamily="34" charset="0"/>
              </a:rPr>
              <a:t>Game có 3 level, độ khó sẽ tăng dần và không chạm mặt nhân vật trước nhưng có những khoảng thời gian các xe tạm đứng yên để người chơi có thể “thở” sau các pha tạt đầu xe kịch tính.</a:t>
            </a:r>
          </a:p>
          <a:p>
            <a:pPr marL="457200" indent="-457200" algn="just">
              <a:spcBef>
                <a:spcPts val="600"/>
              </a:spcBef>
              <a:spcAft>
                <a:spcPts val="600"/>
              </a:spcAft>
              <a:buFont typeface="Wingdings" panose="05000000000000000000" pitchFamily="2" charset="2"/>
              <a:buChar char="ü"/>
            </a:pPr>
            <a:r>
              <a:rPr lang="en-US" sz="2400">
                <a:latin typeface="UTM Avo" panose="02040603050506020204" pitchFamily="18" charset="0"/>
                <a:ea typeface="Calibri" panose="020F0502020204030204" pitchFamily="34" charset="0"/>
                <a:cs typeface="Arial" panose="020B0604020202020204" pitchFamily="34" charset="0"/>
              </a:rPr>
              <a:t>Người chơi có thể nhấn phím các phím di chuyển (W, S, A, D), phím ‘P’ để dừng, phím ‘R’ để tiếp tục chơi, phím ‘K’ lưu game và ‘Esc’ để quay về màn hình chính.</a:t>
            </a:r>
            <a:endParaRPr lang="en-US" sz="2400">
              <a:effectLst/>
              <a:latin typeface="UTM Avo" panose="02040603050506020204" pitchFamily="18" charset="0"/>
              <a:ea typeface="Calibri" panose="020F0502020204030204" pitchFamily="34" charset="0"/>
            </a:endParaRPr>
          </a:p>
          <a:p>
            <a:pPr marL="457200" indent="-457200" algn="just">
              <a:spcBef>
                <a:spcPts val="600"/>
              </a:spcBef>
              <a:spcAft>
                <a:spcPts val="600"/>
              </a:spcAft>
              <a:buFont typeface="Wingdings" panose="05000000000000000000" pitchFamily="2" charset="2"/>
              <a:buChar char="ü"/>
            </a:pPr>
            <a:r>
              <a:rPr lang="en-US" sz="2400">
                <a:latin typeface="UTM Avo" panose="02040603050506020204" pitchFamily="18" charset="0"/>
                <a:ea typeface="Calibri" panose="020F0502020204030204" pitchFamily="34" charset="0"/>
                <a:cs typeface="Arial" panose="020B0604020202020204" pitchFamily="34" charset="0"/>
              </a:rPr>
              <a:t>Khi vào game, màn hình Menu sẽ có 4 khung cho bạn lựa chọn: “New Game”</a:t>
            </a:r>
            <a:r>
              <a:rPr lang="en-SG" sz="2400">
                <a:latin typeface="UTM Avo" panose="02040603050506020204" pitchFamily="18" charset="0"/>
                <a:ea typeface="Calibri" panose="020F0502020204030204" pitchFamily="34" charset="0"/>
                <a:cs typeface="Arial" panose="020B0604020202020204" pitchFamily="34" charset="0"/>
              </a:rPr>
              <a:t>, </a:t>
            </a:r>
            <a:r>
              <a:rPr lang="en-US" sz="2400">
                <a:latin typeface="UTM Avo" panose="02040603050506020204" pitchFamily="18" charset="0"/>
                <a:ea typeface="Calibri" panose="020F0502020204030204" pitchFamily="34" charset="0"/>
                <a:cs typeface="Arial" panose="020B0604020202020204" pitchFamily="34" charset="0"/>
              </a:rPr>
              <a:t>“Load Game”, “Exit” và </a:t>
            </a:r>
            <a:r>
              <a:rPr lang="en-US" sz="2400">
                <a:latin typeface="UTM Avo" panose="02040603050506020204" pitchFamily="18" charset="0"/>
                <a:ea typeface="Calibri" panose="020F0502020204030204" pitchFamily="34" charset="0"/>
              </a:rPr>
              <a:t>“About”.</a:t>
            </a:r>
            <a:endParaRPr lang="en-US" sz="2400">
              <a:effectLst/>
              <a:latin typeface="UTM Avo" panose="02040603050506020204" pitchFamily="18" charset="0"/>
              <a:ea typeface="Calibri" panose="020F0502020204030204" pitchFamily="34" charset="0"/>
            </a:endParaRPr>
          </a:p>
        </p:txBody>
      </p:sp>
    </p:spTree>
    <p:extLst>
      <p:ext uri="{BB962C8B-B14F-4D97-AF65-F5344CB8AC3E}">
        <p14:creationId xmlns:p14="http://schemas.microsoft.com/office/powerpoint/2010/main" val="32215176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120371"/>
          </a:xfrm>
          <a:prstGeom prst="rect">
            <a:avLst/>
          </a:prstGeom>
          <a:noFill/>
        </p:spPr>
        <p:txBody>
          <a:bodyPr wrap="square" rtlCol="0">
            <a:spAutoFit/>
          </a:bodyPr>
          <a:lstStyle/>
          <a:p>
            <a:pPr algn="ctr">
              <a:lnSpc>
                <a:spcPct val="110000"/>
              </a:lnSpc>
            </a:pPr>
            <a:r>
              <a:rPr lang="vi-VN" sz="3200">
                <a:latin typeface="UTM Avo" panose="02040603050506020204" pitchFamily="18" charset="0"/>
              </a:rPr>
              <a:t>Xây dựng hàm main và file mã nguồn, sử dụng các hàm và thư viện đã xây dựng trước đó</a:t>
            </a:r>
            <a:endParaRPr lang="en-SG" sz="7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254828" y="1366639"/>
            <a:ext cx="5682343"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a:t>
            </a:r>
            <a:r>
              <a:rPr lang="en-SG" sz="3200" b="1">
                <a:latin typeface="UTM Avo" panose="02040603050506020204" pitchFamily="18" charset="0"/>
                <a:ea typeface="Calibri" panose="020F0502020204030204" pitchFamily="34" charset="0"/>
              </a:rPr>
              <a:t>6 (CrossyRoadProject.cpp)</a:t>
            </a:r>
            <a:endParaRPr lang="en-SG" sz="3200"/>
          </a:p>
        </p:txBody>
      </p:sp>
    </p:spTree>
    <p:extLst>
      <p:ext uri="{BB962C8B-B14F-4D97-AF65-F5344CB8AC3E}">
        <p14:creationId xmlns:p14="http://schemas.microsoft.com/office/powerpoint/2010/main" val="3437383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7508DA-243D-40CC-9D8C-302C58427C70}"/>
              </a:ext>
            </a:extLst>
          </p:cNvPr>
          <p:cNvSpPr txBox="1"/>
          <p:nvPr/>
        </p:nvSpPr>
        <p:spPr>
          <a:xfrm>
            <a:off x="504096" y="225809"/>
            <a:ext cx="11183808" cy="767582"/>
          </a:xfrm>
          <a:prstGeom prst="rect">
            <a:avLst/>
          </a:prstGeom>
          <a:noFill/>
        </p:spPr>
        <p:txBody>
          <a:bodyPr wrap="square" rtlCol="0">
            <a:spAutoFit/>
          </a:bodyPr>
          <a:lstStyle/>
          <a:p>
            <a:pPr algn="ctr">
              <a:lnSpc>
                <a:spcPct val="130000"/>
              </a:lnSpc>
            </a:pPr>
            <a:r>
              <a:rPr lang="en-US" sz="1800">
                <a:effectLst/>
                <a:latin typeface="UTM Avo" panose="02040603050506020204" pitchFamily="18" charset="0"/>
                <a:ea typeface="Calibri" panose="020F0502020204030204" pitchFamily="34" charset="0"/>
              </a:rPr>
              <a:t>Xây dựng </a:t>
            </a:r>
            <a:r>
              <a:rPr lang="en-SG">
                <a:latin typeface="UTM Avo" panose="02040603050506020204" pitchFamily="18" charset="0"/>
              </a:rPr>
              <a:t>quản lý mọi nguồn tài nguyên, dữ liệu, sự kiện diễn ra trong suốt quá trình từ khi </a:t>
            </a:r>
          </a:p>
          <a:p>
            <a:pPr algn="ctr">
              <a:lnSpc>
                <a:spcPct val="130000"/>
              </a:lnSpc>
            </a:pPr>
            <a:r>
              <a:rPr lang="en-SG">
                <a:latin typeface="UTM Avo" panose="02040603050506020204" pitchFamily="18" charset="0"/>
              </a:rPr>
              <a:t>game được khởi động đến khi được đóng.</a:t>
            </a:r>
          </a:p>
        </p:txBody>
      </p:sp>
      <p:pic>
        <p:nvPicPr>
          <p:cNvPr id="7" name="Picture 6" descr="Diagram&#10;&#10;Description automatically generated">
            <a:extLst>
              <a:ext uri="{FF2B5EF4-FFF2-40B4-BE49-F238E27FC236}">
                <a16:creationId xmlns:a16="http://schemas.microsoft.com/office/drawing/2014/main" id="{5E5758D8-3845-4CF3-A5BE-C13D06617BC6}"/>
              </a:ext>
            </a:extLst>
          </p:cNvPr>
          <p:cNvPicPr>
            <a:picLocks noChangeAspect="1"/>
          </p:cNvPicPr>
          <p:nvPr/>
        </p:nvPicPr>
        <p:blipFill rotWithShape="1">
          <a:blip r:embed="rId3">
            <a:extLst>
              <a:ext uri="{28A0092B-C50C-407E-A947-70E740481C1C}">
                <a14:useLocalDpi xmlns:a14="http://schemas.microsoft.com/office/drawing/2010/main" val="0"/>
              </a:ext>
            </a:extLst>
          </a:blip>
          <a:srcRect b="62074"/>
          <a:stretch/>
        </p:blipFill>
        <p:spPr>
          <a:xfrm>
            <a:off x="1041181" y="1652839"/>
            <a:ext cx="9740196" cy="4541520"/>
          </a:xfrm>
          <a:prstGeom prst="rect">
            <a:avLst/>
          </a:prstGeom>
        </p:spPr>
      </p:pic>
      <p:sp>
        <p:nvSpPr>
          <p:cNvPr id="11" name="TextBox 10">
            <a:extLst>
              <a:ext uri="{FF2B5EF4-FFF2-40B4-BE49-F238E27FC236}">
                <a16:creationId xmlns:a16="http://schemas.microsoft.com/office/drawing/2014/main" id="{B644BC87-AE53-4E64-8132-E7634D25147E}"/>
              </a:ext>
            </a:extLst>
          </p:cNvPr>
          <p:cNvSpPr txBox="1"/>
          <p:nvPr/>
        </p:nvSpPr>
        <p:spPr>
          <a:xfrm>
            <a:off x="1041181" y="1138449"/>
            <a:ext cx="2194560" cy="369332"/>
          </a:xfrm>
          <a:prstGeom prst="rect">
            <a:avLst/>
          </a:prstGeom>
          <a:noFill/>
        </p:spPr>
        <p:txBody>
          <a:bodyPr wrap="square" rtlCol="0">
            <a:spAutoFit/>
          </a:bodyPr>
          <a:lstStyle/>
          <a:p>
            <a:r>
              <a:rPr lang="en-US" b="1">
                <a:latin typeface="UTM Avo" panose="02040603050506020204" pitchFamily="18" charset="0"/>
              </a:rPr>
              <a:t>Phần 1</a:t>
            </a:r>
            <a:endParaRPr lang="en-SG" b="1">
              <a:latin typeface="UTM Avo" panose="02040603050506020204" pitchFamily="18" charset="0"/>
            </a:endParaRPr>
          </a:p>
        </p:txBody>
      </p:sp>
      <p:sp>
        <p:nvSpPr>
          <p:cNvPr id="5" name="TextBox 4">
            <a:extLst>
              <a:ext uri="{FF2B5EF4-FFF2-40B4-BE49-F238E27FC236}">
                <a16:creationId xmlns:a16="http://schemas.microsoft.com/office/drawing/2014/main" id="{A42DB461-952B-4C41-AB6D-41EDAFC4A726}"/>
              </a:ext>
            </a:extLst>
          </p:cNvPr>
          <p:cNvSpPr txBox="1"/>
          <p:nvPr/>
        </p:nvSpPr>
        <p:spPr>
          <a:xfrm>
            <a:off x="1041181" y="1138449"/>
            <a:ext cx="2194560" cy="369332"/>
          </a:xfrm>
          <a:prstGeom prst="rect">
            <a:avLst/>
          </a:prstGeom>
          <a:noFill/>
        </p:spPr>
        <p:txBody>
          <a:bodyPr wrap="square" rtlCol="0">
            <a:spAutoFit/>
          </a:bodyPr>
          <a:lstStyle/>
          <a:p>
            <a:r>
              <a:rPr lang="en-US" b="1">
                <a:latin typeface="UTM Avo" panose="02040603050506020204" pitchFamily="18" charset="0"/>
              </a:rPr>
              <a:t>Phần 2</a:t>
            </a:r>
            <a:endParaRPr lang="en-SG" b="1">
              <a:latin typeface="UTM Avo" panose="02040603050506020204" pitchFamily="18" charset="0"/>
            </a:endParaRPr>
          </a:p>
        </p:txBody>
      </p:sp>
      <p:pic>
        <p:nvPicPr>
          <p:cNvPr id="1026" name="Picture 2" descr="Không có mô tả.">
            <a:extLst>
              <a:ext uri="{FF2B5EF4-FFF2-40B4-BE49-F238E27FC236}">
                <a16:creationId xmlns:a16="http://schemas.microsoft.com/office/drawing/2014/main" id="{A3E7FEC0-3ECE-4A1D-A2F6-D8A38FF445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 t="42313" r="14"/>
          <a:stretch/>
        </p:blipFill>
        <p:spPr bwMode="auto">
          <a:xfrm>
            <a:off x="2419553" y="1471951"/>
            <a:ext cx="7352894" cy="5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1" grpId="1"/>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0DBAB-BF46-489A-BD4A-721D2098A60F}"/>
              </a:ext>
            </a:extLst>
          </p:cNvPr>
          <p:cNvSpPr txBox="1"/>
          <p:nvPr/>
        </p:nvSpPr>
        <p:spPr>
          <a:xfrm>
            <a:off x="4271087" y="335901"/>
            <a:ext cx="4079811" cy="461665"/>
          </a:xfrm>
          <a:prstGeom prst="rect">
            <a:avLst/>
          </a:prstGeom>
          <a:noFill/>
        </p:spPr>
        <p:txBody>
          <a:bodyPr wrap="square" rtlCol="0">
            <a:spAutoFit/>
          </a:bodyPr>
          <a:lstStyle/>
          <a:p>
            <a:pPr algn="ctr"/>
            <a:r>
              <a:rPr lang="en-US" sz="2400" b="1">
                <a:latin typeface="UTM Avo" panose="02040603050506020204" pitchFamily="18" charset="0"/>
              </a:rPr>
              <a:t>Demo video</a:t>
            </a:r>
            <a:endParaRPr lang="en-SG" b="1">
              <a:latin typeface="UTM Avo" panose="02040603050506020204" pitchFamily="18" charset="0"/>
            </a:endParaRPr>
          </a:p>
        </p:txBody>
      </p:sp>
      <p:pic>
        <p:nvPicPr>
          <p:cNvPr id="4" name="Do_an">
            <a:hlinkClick r:id="" action="ppaction://media"/>
            <a:extLst>
              <a:ext uri="{FF2B5EF4-FFF2-40B4-BE49-F238E27FC236}">
                <a16:creationId xmlns:a16="http://schemas.microsoft.com/office/drawing/2014/main" id="{A164EAB3-32D8-4E8B-A2A3-60D23EEF42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6540" y="880841"/>
            <a:ext cx="10028903" cy="5641258"/>
          </a:xfrm>
          <a:prstGeom prst="rect">
            <a:avLst/>
          </a:prstGeom>
        </p:spPr>
      </p:pic>
    </p:spTree>
    <p:extLst>
      <p:ext uri="{BB962C8B-B14F-4D97-AF65-F5344CB8AC3E}">
        <p14:creationId xmlns:p14="http://schemas.microsoft.com/office/powerpoint/2010/main" val="10296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D149A8-9A9A-4DF4-A788-30F898AE945C}"/>
              </a:ext>
            </a:extLst>
          </p:cNvPr>
          <p:cNvSpPr txBox="1"/>
          <p:nvPr/>
        </p:nvSpPr>
        <p:spPr>
          <a:xfrm>
            <a:off x="3254824" y="1401681"/>
            <a:ext cx="5682343" cy="584775"/>
          </a:xfrm>
          <a:prstGeom prst="rect">
            <a:avLst/>
          </a:prstGeom>
          <a:noFill/>
        </p:spPr>
        <p:txBody>
          <a:bodyPr wrap="square" rtlCol="0">
            <a:spAutoFit/>
          </a:bodyPr>
          <a:lstStyle/>
          <a:p>
            <a:pPr algn="ctr"/>
            <a:r>
              <a:rPr lang="en-SG" sz="3200" b="1">
                <a:latin typeface="UTM Avo" panose="02040603050506020204" pitchFamily="18" charset="0"/>
                <a:ea typeface="Calibri" panose="020F0502020204030204" pitchFamily="34" charset="0"/>
              </a:rPr>
              <a:t>Tài liệu t</a:t>
            </a:r>
            <a:r>
              <a:rPr lang="en-SG" sz="3200" b="1">
                <a:effectLst/>
                <a:latin typeface="UTM Avo" panose="02040603050506020204" pitchFamily="18" charset="0"/>
                <a:ea typeface="Calibri" panose="020F0502020204030204" pitchFamily="34" charset="0"/>
              </a:rPr>
              <a:t>ham khảo</a:t>
            </a:r>
            <a:endParaRPr lang="en-SG" sz="3200"/>
          </a:p>
        </p:txBody>
      </p:sp>
      <p:sp>
        <p:nvSpPr>
          <p:cNvPr id="3" name="TextBox 2">
            <a:extLst>
              <a:ext uri="{FF2B5EF4-FFF2-40B4-BE49-F238E27FC236}">
                <a16:creationId xmlns:a16="http://schemas.microsoft.com/office/drawing/2014/main" id="{2F4162F4-F9C5-4A14-8C7C-22B9AAC93D27}"/>
              </a:ext>
            </a:extLst>
          </p:cNvPr>
          <p:cNvSpPr txBox="1"/>
          <p:nvPr/>
        </p:nvSpPr>
        <p:spPr>
          <a:xfrm>
            <a:off x="941300" y="2055190"/>
            <a:ext cx="10104121" cy="4093428"/>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Tài liệu đồ án từ giáo viên Trương Toàn Thịnh cung cấp</a:t>
            </a:r>
            <a:r>
              <a:rPr lang="en-US" sz="2000">
                <a:latin typeface="UTM Avo" panose="02040603050506020204" pitchFamily="18" charset="0"/>
              </a:rPr>
              <a:t>.</a:t>
            </a: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cplusplus: </a:t>
            </a:r>
            <a:r>
              <a:rPr lang="vi-VN" sz="2000">
                <a:latin typeface="UTM Avo" panose="02040603050506020204" pitchFamily="18" charset="0"/>
                <a:hlinkClick r:id="rId3"/>
              </a:rPr>
              <a:t>https://www.cplusplus.com/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cppreference: </a:t>
            </a:r>
            <a:r>
              <a:rPr lang="vi-VN" sz="2000">
                <a:latin typeface="UTM Avo" panose="02040603050506020204" pitchFamily="18" charset="0"/>
                <a:hlinkClick r:id="rId4"/>
              </a:rPr>
              <a:t>https://en.cppreference.com/w/</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Stackoverflow: </a:t>
            </a:r>
            <a:r>
              <a:rPr lang="vi-VN" sz="2000">
                <a:latin typeface="UTM Avo" panose="02040603050506020204" pitchFamily="18" charset="0"/>
                <a:hlinkClick r:id="rId5"/>
              </a:rPr>
              <a:t>https://stackoverflow.com/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Geeksforgeeks: </a:t>
            </a:r>
            <a:r>
              <a:rPr lang="vi-VN" sz="2000">
                <a:latin typeface="UTM Avo" panose="02040603050506020204" pitchFamily="18" charset="0"/>
                <a:hlinkClick r:id="rId6"/>
              </a:rPr>
              <a:t>http://geeksforgeeks.org</a:t>
            </a:r>
            <a:r>
              <a:rPr lang="vi-VN" sz="2000">
                <a:latin typeface="UTM Avo" panose="02040603050506020204" pitchFamily="18" charset="0"/>
              </a:rPr>
              <a:t> </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rPr>
              <a:t>Dạy nhau học: </a:t>
            </a:r>
            <a:r>
              <a:rPr lang="vi-VN" sz="2000">
                <a:latin typeface="UTM Avo" panose="02040603050506020204" pitchFamily="18" charset="0"/>
                <a:hlinkClick r:id="rId7"/>
              </a:rPr>
              <a:t>https://daynhauhoc.com/</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vi-VN" sz="2000">
                <a:latin typeface="UTM Avo" panose="02040603050506020204" pitchFamily="18" charset="0"/>
                <a:hlinkClick r:id="rId8"/>
              </a:rPr>
              <a:t>https://gist.github.com/toanmadrid/07aac3102973dd4d6c5cd2ea27c6dd15</a:t>
            </a:r>
            <a:endParaRPr lang="en-US" sz="2000">
              <a:latin typeface="UTM Avo" panose="02040603050506020204" pitchFamily="18" charset="0"/>
            </a:endParaRPr>
          </a:p>
          <a:p>
            <a:pPr marL="342900" indent="-342900">
              <a:spcBef>
                <a:spcPts val="600"/>
              </a:spcBef>
              <a:spcAft>
                <a:spcPts val="600"/>
              </a:spcAft>
              <a:buFont typeface="Wingdings" panose="05000000000000000000" pitchFamily="2" charset="2"/>
              <a:buChar char="Ø"/>
            </a:pPr>
            <a:r>
              <a:rPr lang="en-US" sz="2000">
                <a:latin typeface="UTM Avo" panose="02040603050506020204" pitchFamily="18" charset="0"/>
              </a:rPr>
              <a:t>Ascii Art: </a:t>
            </a:r>
            <a:r>
              <a:rPr lang="en-US" sz="2000">
                <a:latin typeface="UTM Avo" panose="02040603050506020204" pitchFamily="18" charset="0"/>
                <a:hlinkClick r:id="rId9"/>
              </a:rPr>
              <a:t>https://www.asciiart.eu/religion/buddhism</a:t>
            </a:r>
            <a:r>
              <a:rPr lang="en-US" sz="2000">
                <a:latin typeface="UTM Avo" panose="02040603050506020204" pitchFamily="18" charset="0"/>
              </a:rPr>
              <a:t>; </a:t>
            </a:r>
            <a:r>
              <a:rPr lang="en-US" sz="2000">
                <a:latin typeface="UTM Avo" panose="02040603050506020204" pitchFamily="18" charset="0"/>
                <a:hlinkClick r:id="rId10"/>
              </a:rPr>
              <a:t>https://www.asciiart.eu/mythology/ghosts</a:t>
            </a:r>
            <a:endParaRPr lang="en-US" sz="2000">
              <a:latin typeface="UTM Avo" panose="02040603050506020204" pitchFamily="18" charset="0"/>
            </a:endParaRPr>
          </a:p>
        </p:txBody>
      </p:sp>
      <p:sp>
        <p:nvSpPr>
          <p:cNvPr id="5" name="TextBox 4">
            <a:extLst>
              <a:ext uri="{FF2B5EF4-FFF2-40B4-BE49-F238E27FC236}">
                <a16:creationId xmlns:a16="http://schemas.microsoft.com/office/drawing/2014/main" id="{7F8ED59F-451A-4016-AB9D-8F9821BA0874}"/>
              </a:ext>
            </a:extLst>
          </p:cNvPr>
          <p:cNvSpPr txBox="1"/>
          <p:nvPr/>
        </p:nvSpPr>
        <p:spPr>
          <a:xfrm>
            <a:off x="4155436" y="342431"/>
            <a:ext cx="3881120" cy="584775"/>
          </a:xfrm>
          <a:prstGeom prst="rect">
            <a:avLst/>
          </a:prstGeom>
          <a:noFill/>
        </p:spPr>
        <p:txBody>
          <a:bodyPr wrap="square" rtlCol="0">
            <a:spAutoFit/>
          </a:bodyPr>
          <a:lstStyle/>
          <a:p>
            <a:r>
              <a:rPr lang="en-US" sz="3200" b="1">
                <a:latin typeface="UTM Avo" panose="02040603050506020204" pitchFamily="18" charset="0"/>
              </a:rPr>
              <a:t>Link source code</a:t>
            </a:r>
            <a:endParaRPr lang="en-SG" sz="3200" b="1">
              <a:latin typeface="UTM Avo" panose="02040603050506020204" pitchFamily="18" charset="0"/>
            </a:endParaRPr>
          </a:p>
        </p:txBody>
      </p:sp>
      <p:sp>
        <p:nvSpPr>
          <p:cNvPr id="6" name="TextBox 5">
            <a:extLst>
              <a:ext uri="{FF2B5EF4-FFF2-40B4-BE49-F238E27FC236}">
                <a16:creationId xmlns:a16="http://schemas.microsoft.com/office/drawing/2014/main" id="{6D255B09-21C1-4F1A-9E8D-686D820280EC}"/>
              </a:ext>
            </a:extLst>
          </p:cNvPr>
          <p:cNvSpPr txBox="1"/>
          <p:nvPr/>
        </p:nvSpPr>
        <p:spPr>
          <a:xfrm>
            <a:off x="4052800" y="927206"/>
            <a:ext cx="3881120" cy="400110"/>
          </a:xfrm>
          <a:prstGeom prst="rect">
            <a:avLst/>
          </a:prstGeom>
          <a:noFill/>
        </p:spPr>
        <p:txBody>
          <a:bodyPr wrap="square" rtlCol="0">
            <a:spAutoFit/>
          </a:bodyPr>
          <a:lstStyle/>
          <a:p>
            <a:r>
              <a:rPr lang="en-SG" sz="2000">
                <a:latin typeface="UTM Avo" panose="02040603050506020204" pitchFamily="18" charset="0"/>
                <a:hlinkClick r:id="rId11"/>
              </a:rPr>
              <a:t>http://tinyurl.com/Team15KTLT</a:t>
            </a:r>
            <a:endParaRPr lang="en-SG" sz="2000">
              <a:latin typeface="UTM Avo" panose="02040603050506020204" pitchFamily="18" charset="0"/>
            </a:endParaRPr>
          </a:p>
        </p:txBody>
      </p:sp>
    </p:spTree>
    <p:extLst>
      <p:ext uri="{BB962C8B-B14F-4D97-AF65-F5344CB8AC3E}">
        <p14:creationId xmlns:p14="http://schemas.microsoft.com/office/powerpoint/2010/main" val="6480812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33000A-6EA7-44FF-9C5D-E73D3331EA35}"/>
              </a:ext>
            </a:extLst>
          </p:cNvPr>
          <p:cNvSpPr/>
          <p:nvPr/>
        </p:nvSpPr>
        <p:spPr>
          <a:xfrm>
            <a:off x="1533020" y="1494556"/>
            <a:ext cx="9125960" cy="38688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rgbClr val="FF0000"/>
                </a:solidFill>
                <a:latin typeface="UTM Avo" panose="02040603050506020204" pitchFamily="18" charset="0"/>
              </a:rPr>
              <a:t>CẢM ƠN </a:t>
            </a:r>
          </a:p>
          <a:p>
            <a:pPr algn="ctr"/>
            <a:r>
              <a:rPr lang="en-US" sz="4000" b="1">
                <a:solidFill>
                  <a:srgbClr val="FF0000"/>
                </a:solidFill>
                <a:latin typeface="UTM Avo" panose="02040603050506020204" pitchFamily="18" charset="0"/>
              </a:rPr>
              <a:t>THẦY VÀ CÁC BẠN </a:t>
            </a:r>
          </a:p>
          <a:p>
            <a:pPr algn="ctr"/>
            <a:r>
              <a:rPr lang="en-US" sz="4000" b="1">
                <a:solidFill>
                  <a:srgbClr val="FF0000"/>
                </a:solidFill>
                <a:latin typeface="UTM Avo" panose="02040603050506020204" pitchFamily="18" charset="0"/>
              </a:rPr>
              <a:t>ĐÃ QUAN TÂM THEO DÕI </a:t>
            </a:r>
          </a:p>
          <a:p>
            <a:pPr algn="ctr"/>
            <a:r>
              <a:rPr lang="en-US" sz="4000" b="1">
                <a:solidFill>
                  <a:srgbClr val="FF0000"/>
                </a:solidFill>
                <a:latin typeface="UTM Avo" panose="02040603050506020204" pitchFamily="18" charset="0"/>
              </a:rPr>
              <a:t>PHẦN TRÌNH BÀY CỦA NHÓM 15</a:t>
            </a:r>
            <a:endParaRPr lang="en-US" sz="6000" b="1">
              <a:solidFill>
                <a:srgbClr val="FF0000"/>
              </a:solidFill>
              <a:latin typeface="UTM Avo" panose="02040603050506020204" pitchFamily="18" charset="0"/>
            </a:endParaRPr>
          </a:p>
        </p:txBody>
      </p:sp>
    </p:spTree>
    <p:extLst>
      <p:ext uri="{BB962C8B-B14F-4D97-AF65-F5344CB8AC3E}">
        <p14:creationId xmlns:p14="http://schemas.microsoft.com/office/powerpoint/2010/main" val="2061219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1007706" y="2071299"/>
            <a:ext cx="6857999" cy="1015663"/>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YÊU CẦU ĐỒ ÁN</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318986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D746D5-DA4A-4842-A595-C22216FD715A}"/>
              </a:ext>
            </a:extLst>
          </p:cNvPr>
          <p:cNvSpPr txBox="1"/>
          <p:nvPr/>
        </p:nvSpPr>
        <p:spPr>
          <a:xfrm>
            <a:off x="1083907" y="1382777"/>
            <a:ext cx="9750490" cy="3747244"/>
          </a:xfrm>
          <a:prstGeom prst="rect">
            <a:avLst/>
          </a:prstGeom>
          <a:noFill/>
        </p:spPr>
        <p:txBody>
          <a:bodyPr wrap="square" rtlCol="0">
            <a:spAutoFit/>
          </a:bodyPr>
          <a:lstStyle/>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va chạm với người băng qua đường trước đó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lưu trò chơi/tải trò chơi đã lưu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tạm dừng các toa xe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hiệu ứng khi va chạm </a:t>
            </a:r>
            <a:endParaRPr lang="en-SG" sz="2800">
              <a:effectLst/>
              <a:latin typeface="UTM Avo" panose="02040603050506020204" pitchFamily="18" charset="0"/>
              <a:ea typeface="Calibri" panose="020F0502020204030204" pitchFamily="34" charset="0"/>
              <a:cs typeface="Arial" panose="020B0604020202020204" pitchFamily="34" charset="0"/>
            </a:endParaRPr>
          </a:p>
          <a:p>
            <a:pPr marL="342900" lvl="0" indent="-342900">
              <a:lnSpc>
                <a:spcPct val="115000"/>
              </a:lnSpc>
              <a:spcBef>
                <a:spcPts val="1200"/>
              </a:spcBef>
              <a:spcAft>
                <a:spcPts val="1200"/>
              </a:spcAft>
              <a:buFont typeface="Wingdings" panose="05000000000000000000" pitchFamily="2" charset="2"/>
              <a:buChar char="Ø"/>
            </a:pPr>
            <a:r>
              <a:rPr lang="en-GB" sz="2800">
                <a:effectLst/>
                <a:latin typeface="UTM Avo" panose="02040603050506020204" pitchFamily="18" charset="0"/>
                <a:ea typeface="Calibri" panose="020F0502020204030204" pitchFamily="34" charset="0"/>
                <a:cs typeface="Arial" panose="020B0604020202020204" pitchFamily="34" charset="0"/>
              </a:rPr>
              <a:t>Xử lý màn hình chính </a:t>
            </a:r>
            <a:endParaRPr lang="en-SG" sz="2800">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08227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EA1AC0-05A6-46BD-B22D-DAF8475F8E6A}"/>
              </a:ext>
            </a:extLst>
          </p:cNvPr>
          <p:cNvSpPr txBox="1"/>
          <p:nvPr/>
        </p:nvSpPr>
        <p:spPr>
          <a:xfrm>
            <a:off x="979715" y="1586107"/>
            <a:ext cx="6587412" cy="1938992"/>
          </a:xfrm>
          <a:prstGeom prst="rect">
            <a:avLst/>
          </a:prstGeom>
          <a:noFill/>
        </p:spPr>
        <p:txBody>
          <a:bodyPr wrap="square" rtlCol="0">
            <a:spAutoFit/>
          </a:bodyPr>
          <a:lstStyle/>
          <a:p>
            <a:r>
              <a:rPr lang="en-US" sz="6000" b="1" cap="all">
                <a:effectLst/>
                <a:latin typeface="UTM Avo" panose="02040603050506020204" pitchFamily="18" charset="0"/>
                <a:ea typeface="Calibri" panose="020F0502020204030204" pitchFamily="34" charset="0"/>
                <a:cs typeface="Arial" panose="020B0604020202020204" pitchFamily="34" charset="0"/>
              </a:rPr>
              <a:t>CÁC BƯỚC </a:t>
            </a:r>
          </a:p>
          <a:p>
            <a:r>
              <a:rPr lang="en-US" sz="6000" b="1" cap="all">
                <a:effectLst/>
                <a:latin typeface="UTM Avo" panose="02040603050506020204" pitchFamily="18" charset="0"/>
                <a:ea typeface="Calibri" panose="020F0502020204030204" pitchFamily="34" charset="0"/>
                <a:cs typeface="Arial" panose="020B0604020202020204" pitchFamily="34" charset="0"/>
              </a:rPr>
              <a:t>XÂY DỰNG</a:t>
            </a:r>
            <a:endParaRPr lang="en-SG" sz="6000" b="1">
              <a:effectLst/>
              <a:latin typeface="UTM Avo" panose="020406030505060202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624395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8D028-65CA-4E38-AD2A-7E2CC03FED4E}"/>
              </a:ext>
            </a:extLst>
          </p:cNvPr>
          <p:cNvSpPr txBox="1"/>
          <p:nvPr/>
        </p:nvSpPr>
        <p:spPr>
          <a:xfrm>
            <a:off x="1340498" y="2644170"/>
            <a:ext cx="9511004" cy="1662058"/>
          </a:xfrm>
          <a:prstGeom prst="rect">
            <a:avLst/>
          </a:prstGeom>
          <a:noFill/>
        </p:spPr>
        <p:txBody>
          <a:bodyPr wrap="square" rtlCol="0">
            <a:spAutoFit/>
          </a:bodyPr>
          <a:lstStyle/>
          <a:p>
            <a:pPr algn="ctr">
              <a:lnSpc>
                <a:spcPct val="110000"/>
              </a:lnSpc>
            </a:pPr>
            <a:r>
              <a:rPr lang="en-SG" sz="3200">
                <a:latin typeface="UTM Avo" panose="02040603050506020204" pitchFamily="18" charset="0"/>
                <a:ea typeface="Calibri" panose="020F0502020204030204" pitchFamily="34" charset="0"/>
              </a:rPr>
              <a:t>X</a:t>
            </a:r>
            <a:r>
              <a:rPr lang="en-SG" sz="3200">
                <a:effectLst/>
                <a:latin typeface="UTM Avo" panose="02040603050506020204" pitchFamily="18" charset="0"/>
                <a:ea typeface="Calibri" panose="020F0502020204030204" pitchFamily="34" charset="0"/>
              </a:rPr>
              <a:t>ây dựng thư viện chứa khai báo các thư viện chuẩn của C++, các hằng số, kiểu dữ liệu, biến toàn cục và hàm cơ bản</a:t>
            </a:r>
            <a:endParaRPr lang="en-SG" sz="3200">
              <a:latin typeface="UTM Avo" panose="02040603050506020204" pitchFamily="18" charset="0"/>
            </a:endParaRPr>
          </a:p>
        </p:txBody>
      </p:sp>
      <p:sp>
        <p:nvSpPr>
          <p:cNvPr id="7" name="TextBox 6">
            <a:extLst>
              <a:ext uri="{FF2B5EF4-FFF2-40B4-BE49-F238E27FC236}">
                <a16:creationId xmlns:a16="http://schemas.microsoft.com/office/drawing/2014/main" id="{D3D149A8-9A9A-4DF4-A788-30F898AE945C}"/>
              </a:ext>
            </a:extLst>
          </p:cNvPr>
          <p:cNvSpPr txBox="1"/>
          <p:nvPr/>
        </p:nvSpPr>
        <p:spPr>
          <a:xfrm>
            <a:off x="3769567" y="1301325"/>
            <a:ext cx="4655976" cy="1077218"/>
          </a:xfrm>
          <a:prstGeom prst="rect">
            <a:avLst/>
          </a:prstGeom>
          <a:noFill/>
        </p:spPr>
        <p:txBody>
          <a:bodyPr wrap="square" rtlCol="0">
            <a:spAutoFit/>
          </a:bodyPr>
          <a:lstStyle/>
          <a:p>
            <a:pPr algn="ctr"/>
            <a:r>
              <a:rPr lang="en-SG" sz="3200" b="1">
                <a:effectLst/>
                <a:latin typeface="UTM Avo" panose="02040603050506020204" pitchFamily="18" charset="0"/>
                <a:ea typeface="Calibri" panose="020F0502020204030204" pitchFamily="34" charset="0"/>
              </a:rPr>
              <a:t>Phần 1 (varsANDlibs.h)</a:t>
            </a:r>
            <a:endParaRPr lang="en-SG" sz="3200"/>
          </a:p>
        </p:txBody>
      </p:sp>
    </p:spTree>
    <p:extLst>
      <p:ext uri="{BB962C8B-B14F-4D97-AF65-F5344CB8AC3E}">
        <p14:creationId xmlns:p14="http://schemas.microsoft.com/office/powerpoint/2010/main" val="326591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DF2E43-72FF-40BE-944D-BF2B0E61A057}"/>
              </a:ext>
            </a:extLst>
          </p:cNvPr>
          <p:cNvSpPr txBox="1"/>
          <p:nvPr/>
        </p:nvSpPr>
        <p:spPr>
          <a:xfrm>
            <a:off x="2733869" y="470634"/>
            <a:ext cx="6892990" cy="369332"/>
          </a:xfrm>
          <a:prstGeom prst="rect">
            <a:avLst/>
          </a:prstGeom>
          <a:noFill/>
        </p:spPr>
        <p:txBody>
          <a:bodyPr wrap="square">
            <a:spAutoFit/>
          </a:bodyPr>
          <a:lstStyle/>
          <a:p>
            <a:pPr algn="just"/>
            <a:r>
              <a:rPr lang="en-SG">
                <a:latin typeface="UTM Avo" panose="02040603050506020204" pitchFamily="18" charset="0"/>
              </a:rPr>
              <a:t>Khai báo các thư viện chuẩn C++ cần thiết.</a:t>
            </a:r>
          </a:p>
        </p:txBody>
      </p:sp>
      <p:sp>
        <p:nvSpPr>
          <p:cNvPr id="8" name="TextBox 7">
            <a:extLst>
              <a:ext uri="{FF2B5EF4-FFF2-40B4-BE49-F238E27FC236}">
                <a16:creationId xmlns:a16="http://schemas.microsoft.com/office/drawing/2014/main" id="{4A217C9E-81FF-407B-B07E-34A533DB31D0}"/>
              </a:ext>
            </a:extLst>
          </p:cNvPr>
          <p:cNvSpPr txBox="1"/>
          <p:nvPr/>
        </p:nvSpPr>
        <p:spPr>
          <a:xfrm>
            <a:off x="838200" y="1676684"/>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2</a:t>
            </a:r>
            <a:endParaRPr lang="en-SG" b="1">
              <a:solidFill>
                <a:schemeClr val="accent2">
                  <a:lumMod val="75000"/>
                </a:schemeClr>
              </a:solidFill>
              <a:latin typeface="UTM Avo" panose="02040603050506020204" pitchFamily="18" charset="0"/>
            </a:endParaRPr>
          </a:p>
        </p:txBody>
      </p:sp>
      <p:sp>
        <p:nvSpPr>
          <p:cNvPr id="11" name="TextBox 10">
            <a:extLst>
              <a:ext uri="{FF2B5EF4-FFF2-40B4-BE49-F238E27FC236}">
                <a16:creationId xmlns:a16="http://schemas.microsoft.com/office/drawing/2014/main" id="{7E0FB2A8-05C0-4833-8FDA-5219FC6C74A8}"/>
              </a:ext>
            </a:extLst>
          </p:cNvPr>
          <p:cNvSpPr txBox="1"/>
          <p:nvPr/>
        </p:nvSpPr>
        <p:spPr>
          <a:xfrm>
            <a:off x="838200" y="362913"/>
            <a:ext cx="1895669" cy="584775"/>
          </a:xfrm>
          <a:prstGeom prst="rect">
            <a:avLst/>
          </a:prstGeom>
          <a:noFill/>
        </p:spPr>
        <p:txBody>
          <a:bodyPr wrap="square" rtlCol="0">
            <a:spAutoFit/>
          </a:bodyPr>
          <a:lstStyle/>
          <a:p>
            <a:r>
              <a:rPr lang="en-US" sz="3200" b="1">
                <a:solidFill>
                  <a:schemeClr val="accent2">
                    <a:lumMod val="75000"/>
                  </a:schemeClr>
                </a:solidFill>
                <a:latin typeface="UTM Avo" panose="02040603050506020204" pitchFamily="18" charset="0"/>
              </a:rPr>
              <a:t>BƯỚC 1</a:t>
            </a:r>
            <a:endParaRPr lang="en-SG" b="1">
              <a:solidFill>
                <a:schemeClr val="accent2">
                  <a:lumMod val="75000"/>
                </a:schemeClr>
              </a:solidFill>
              <a:latin typeface="UTM Avo" panose="02040603050506020204" pitchFamily="18" charset="0"/>
            </a:endParaRPr>
          </a:p>
        </p:txBody>
      </p:sp>
      <p:graphicFrame>
        <p:nvGraphicFramePr>
          <p:cNvPr id="12" name="Table 4">
            <a:extLst>
              <a:ext uri="{FF2B5EF4-FFF2-40B4-BE49-F238E27FC236}">
                <a16:creationId xmlns:a16="http://schemas.microsoft.com/office/drawing/2014/main" id="{320CCC92-C12F-46D4-810E-40A415327F82}"/>
              </a:ext>
            </a:extLst>
          </p:cNvPr>
          <p:cNvGraphicFramePr/>
          <p:nvPr>
            <p:extLst>
              <p:ext uri="{D42A27DB-BD31-4B8C-83A1-F6EECF244321}">
                <p14:modId xmlns:p14="http://schemas.microsoft.com/office/powerpoint/2010/main" val="1712907190"/>
              </p:ext>
            </p:extLst>
          </p:nvPr>
        </p:nvGraphicFramePr>
        <p:xfrm>
          <a:off x="2181808" y="2459801"/>
          <a:ext cx="7559352" cy="3261360"/>
        </p:xfrm>
        <a:graphic>
          <a:graphicData uri="http://schemas.openxmlformats.org/drawingml/2006/table">
            <a:tbl>
              <a:tblPr/>
              <a:tblGrid>
                <a:gridCol w="1186924">
                  <a:extLst>
                    <a:ext uri="{9D8B030D-6E8A-4147-A177-3AD203B41FA5}">
                      <a16:colId xmlns:a16="http://schemas.microsoft.com/office/drawing/2014/main" val="20000"/>
                    </a:ext>
                  </a:extLst>
                </a:gridCol>
                <a:gridCol w="6372428">
                  <a:extLst>
                    <a:ext uri="{9D8B030D-6E8A-4147-A177-3AD203B41FA5}">
                      <a16:colId xmlns:a16="http://schemas.microsoft.com/office/drawing/2014/main" val="20001"/>
                    </a:ext>
                  </a:extLst>
                </a:gridCol>
              </a:tblGrid>
              <a:tr h="0">
                <a:tc>
                  <a:txBody>
                    <a:bodyPr/>
                    <a:lstStyle/>
                    <a:p>
                      <a:pPr algn="ctr">
                        <a:lnSpc>
                          <a:spcPct val="100000"/>
                        </a:lnSpc>
                      </a:pPr>
                      <a:r>
                        <a:rPr lang="en-US" sz="1600" b="0" strike="noStrike" spc="-1">
                          <a:solidFill>
                            <a:srgbClr val="000000"/>
                          </a:solidFill>
                          <a:latin typeface="UTM Avo" panose="02040603050506020204" pitchFamily="18" charset="0"/>
                        </a:rPr>
                        <a:t>Dòng</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en-US" sz="1600"/>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0"/>
                  </a:ext>
                </a:extLst>
              </a:tr>
              <a:tr h="0">
                <a:tc>
                  <a:txBody>
                    <a:bodyPr/>
                    <a:lstStyle/>
                    <a:p>
                      <a:pPr algn="ctr">
                        <a:lnSpc>
                          <a:spcPct val="100000"/>
                        </a:lnSpc>
                      </a:pPr>
                      <a:r>
                        <a:rPr lang="en-US" sz="1600" b="0" strike="noStrike" spc="-1">
                          <a:solidFill>
                            <a:srgbClr val="000000"/>
                          </a:solidFill>
                          <a:latin typeface="UTM Avo" panose="02040603050506020204" pitchFamily="18" charset="0"/>
                        </a:rPr>
                        <a:t>1</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MAX_CAR = 21;</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0">
                <a:tc>
                  <a:txBody>
                    <a:bodyPr/>
                    <a:lstStyle/>
                    <a:p>
                      <a:pPr algn="ctr">
                        <a:lnSpc>
                          <a:spcPct val="100000"/>
                        </a:lnSpc>
                      </a:pPr>
                      <a:r>
                        <a:rPr lang="en-US" sz="1600" b="0" strike="noStrike" spc="-1">
                          <a:solidFill>
                            <a:srgbClr val="000000"/>
                          </a:solidFill>
                          <a:latin typeface="UTM Avo" panose="02040603050506020204" pitchFamily="18" charset="0"/>
                        </a:rPr>
                        <a:t>2</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MIN_CAR_LENGTH = 20;</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0">
                <a:tc>
                  <a:txBody>
                    <a:bodyPr/>
                    <a:lstStyle/>
                    <a:p>
                      <a:pPr algn="ctr">
                        <a:lnSpc>
                          <a:spcPct val="100000"/>
                        </a:lnSpc>
                      </a:pPr>
                      <a:r>
                        <a:rPr lang="en-US" sz="1600" b="0" strike="noStrike" spc="-1">
                          <a:solidFill>
                            <a:srgbClr val="000000"/>
                          </a:solidFill>
                          <a:latin typeface="UTM Avo" panose="02040603050506020204" pitchFamily="18" charset="0"/>
                        </a:rPr>
                        <a:t>3</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MAX_CAR_LENGTH = 40;</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3"/>
                  </a:ext>
                </a:extLst>
              </a:tr>
              <a:tr h="0">
                <a:tc>
                  <a:txBody>
                    <a:bodyPr/>
                    <a:lstStyle/>
                    <a:p>
                      <a:pPr algn="ctr">
                        <a:lnSpc>
                          <a:spcPct val="100000"/>
                        </a:lnSpc>
                      </a:pPr>
                      <a:r>
                        <a:rPr lang="en-US" sz="1600" b="0" strike="noStrike" spc="-1">
                          <a:solidFill>
                            <a:srgbClr val="000000"/>
                          </a:solidFill>
                          <a:latin typeface="UTM Avo" panose="02040603050506020204" pitchFamily="18" charset="0"/>
                        </a:rPr>
                        <a:t>4</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MAX_SPEED = 3;</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4"/>
                  </a:ext>
                </a:extLst>
              </a:tr>
              <a:tr h="0">
                <a:tc>
                  <a:txBody>
                    <a:bodyPr/>
                    <a:lstStyle/>
                    <a:p>
                      <a:pPr algn="ctr">
                        <a:lnSpc>
                          <a:spcPct val="100000"/>
                        </a:lnSpc>
                      </a:pPr>
                      <a:r>
                        <a:rPr lang="en-US" sz="1600" b="0" strike="noStrike" spc="-1">
                          <a:solidFill>
                            <a:srgbClr val="000000"/>
                          </a:solidFill>
                          <a:latin typeface="UTM Avo" panose="02040603050506020204" pitchFamily="18" charset="0"/>
                        </a:rPr>
                        <a:t>5</a:t>
                      </a:r>
                      <a:endParaRPr lang="en-US" sz="1600" b="0" strike="noStrike" spc="-1">
                        <a:latin typeface="UTM Avo" panose="02040603050506020204" pitchFamily="18" charset="0"/>
                      </a:endParaRPr>
                    </a:p>
                  </a:txBody>
                  <a:tcPr anchor="ct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PLAYGROUND_SECTION_HEIGHT = 24, INFO_SECTION_HEIGHT = 4;</a:t>
                      </a:r>
                      <a:endParaRPr lang="en-SG" sz="1600">
                        <a:solidFill>
                          <a:srgbClr val="000000"/>
                        </a:solidFill>
                        <a:latin typeface="Consolas" panose="020B0609020204030204" pitchFamily="49" charset="0"/>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5"/>
                  </a:ext>
                </a:extLst>
              </a:tr>
              <a:tr h="0">
                <a:tc>
                  <a:txBody>
                    <a:bodyPr/>
                    <a:lstStyle/>
                    <a:p>
                      <a:pPr algn="ctr">
                        <a:lnSpc>
                          <a:spcPct val="100000"/>
                        </a:lnSpc>
                      </a:pPr>
                      <a:r>
                        <a:rPr lang="en-US" sz="1600" b="0" strike="noStrike" spc="-1">
                          <a:latin typeface="UTM Avo" panose="02040603050506020204" pitchFamily="18" charset="0"/>
                        </a:rPr>
                        <a:t>6</a:t>
                      </a:r>
                    </a:p>
                  </a:txBody>
                  <a:tcPr anchor="ct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a:t>
                      </a:r>
                      <a:r>
                        <a:rPr lang="en-US" sz="1600">
                          <a:solidFill>
                            <a:srgbClr val="0000FF"/>
                          </a:solidFill>
                          <a:latin typeface="Consolas" panose="020B0609020204030204" pitchFamily="49" charset="0"/>
                        </a:rPr>
                        <a:t>int</a:t>
                      </a:r>
                      <a:r>
                        <a:rPr lang="en-US" sz="1600">
                          <a:solidFill>
                            <a:srgbClr val="000000"/>
                          </a:solidFill>
                          <a:latin typeface="Consolas" panose="020B0609020204030204" pitchFamily="49" charset="0"/>
                        </a:rPr>
                        <a:t> WIDTH_CONSOLE = 118, HEIGHT_CONSOLE = 30;</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2709046"/>
                  </a:ext>
                </a:extLst>
              </a:tr>
              <a:tr h="0">
                <a:tc>
                  <a:txBody>
                    <a:bodyPr/>
                    <a:lstStyle/>
                    <a:p>
                      <a:pPr algn="ctr">
                        <a:lnSpc>
                          <a:spcPct val="100000"/>
                        </a:lnSpc>
                      </a:pPr>
                      <a:r>
                        <a:rPr lang="en-US" sz="1600" b="0" strike="noStrike" spc="-1">
                          <a:latin typeface="UTM Avo" panose="02040603050506020204" pitchFamily="18" charset="0"/>
                        </a:rPr>
                        <a:t>7</a:t>
                      </a:r>
                    </a:p>
                  </a:txBody>
                  <a:tcPr anchor="ct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a:solidFill>
                            <a:srgbClr val="0000FF"/>
                          </a:solidFill>
                          <a:latin typeface="Consolas" panose="020B0609020204030204" pitchFamily="49" charset="0"/>
                        </a:rPr>
                        <a:t>const</a:t>
                      </a:r>
                      <a:r>
                        <a:rPr lang="en-SG" sz="1600">
                          <a:solidFill>
                            <a:srgbClr val="000000"/>
                          </a:solidFill>
                          <a:latin typeface="Consolas" panose="020B0609020204030204" pitchFamily="49" charset="0"/>
                        </a:rPr>
                        <a:t> POINT DEFAULT_CHARACTER_POS = { 58,24 };</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0725369"/>
                  </a:ext>
                </a:extLst>
              </a:tr>
              <a:tr h="0">
                <a:tc>
                  <a:txBody>
                    <a:bodyPr/>
                    <a:lstStyle/>
                    <a:p>
                      <a:pPr algn="ctr">
                        <a:lnSpc>
                          <a:spcPct val="100000"/>
                        </a:lnSpc>
                      </a:pPr>
                      <a:r>
                        <a:rPr lang="en-US" sz="1600" b="0" strike="noStrike" spc="-1">
                          <a:latin typeface="UTM Avo" panose="02040603050506020204" pitchFamily="18" charset="0"/>
                        </a:rPr>
                        <a:t>8</a:t>
                      </a:r>
                    </a:p>
                  </a:txBody>
                  <a:tcPr anchor="ct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FF"/>
                          </a:solidFill>
                          <a:latin typeface="Consolas" panose="020B0609020204030204" pitchFamily="49" charset="0"/>
                        </a:rPr>
                        <a:t>const</a:t>
                      </a:r>
                      <a:r>
                        <a:rPr lang="en-US" sz="1600">
                          <a:solidFill>
                            <a:srgbClr val="000000"/>
                          </a:solidFill>
                          <a:latin typeface="Consolas" panose="020B0609020204030204" pitchFamily="49" charset="0"/>
                        </a:rPr>
                        <a:t> string DEFAULT_PLAYER_NAME = </a:t>
                      </a:r>
                      <a:r>
                        <a:rPr lang="en-US" sz="1600">
                          <a:solidFill>
                            <a:srgbClr val="A31515"/>
                          </a:solidFill>
                          <a:latin typeface="Consolas" panose="020B0609020204030204" pitchFamily="49" charset="0"/>
                        </a:rPr>
                        <a:t>"Anonymous"</a:t>
                      </a:r>
                      <a:r>
                        <a:rPr lang="en-US" sz="1600">
                          <a:solidFill>
                            <a:srgbClr val="000000"/>
                          </a:solidFill>
                          <a:latin typeface="Consolas" panose="020B0609020204030204" pitchFamily="49" charset="0"/>
                        </a:rPr>
                        <a:t>;</a:t>
                      </a:r>
                      <a:endParaRPr lang="en-SG" sz="160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1945135"/>
                  </a:ext>
                </a:extLst>
              </a:tr>
            </a:tbl>
          </a:graphicData>
        </a:graphic>
      </p:graphicFrame>
    </p:spTree>
    <p:extLst>
      <p:ext uri="{BB962C8B-B14F-4D97-AF65-F5344CB8AC3E}">
        <p14:creationId xmlns:p14="http://schemas.microsoft.com/office/powerpoint/2010/main" val="32122128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2156</TotalTime>
  <Words>5262</Words>
  <Application>Microsoft Office PowerPoint</Application>
  <PresentationFormat>Màn hình rộng</PresentationFormat>
  <Paragraphs>752</Paragraphs>
  <Slides>44</Slides>
  <Notes>0</Notes>
  <HiddenSlides>0</HiddenSlides>
  <MMClips>2</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44</vt:i4>
      </vt:variant>
    </vt:vector>
  </HeadingPairs>
  <TitlesOfParts>
    <vt:vector size="52" baseType="lpstr">
      <vt:lpstr>Arial</vt:lpstr>
      <vt:lpstr>Calibri</vt:lpstr>
      <vt:lpstr>Calibri Light</vt:lpstr>
      <vt:lpstr>Consolas</vt:lpstr>
      <vt:lpstr>Times New Roman</vt:lpstr>
      <vt:lpstr>UTM Avo</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MINH AN</dc:creator>
  <cp:lastModifiedBy>VƯƠNG LÊ ĐỨC BÌNH</cp:lastModifiedBy>
  <cp:revision>111</cp:revision>
  <dcterms:created xsi:type="dcterms:W3CDTF">2021-06-11T00:34:35Z</dcterms:created>
  <dcterms:modified xsi:type="dcterms:W3CDTF">2021-06-14T14:03:32Z</dcterms:modified>
</cp:coreProperties>
</file>